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33"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3" d="100"/>
          <a:sy n="73" d="100"/>
        </p:scale>
        <p:origin x="126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50355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829920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831476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927605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u-gb.dataplatform.cloud.ibm.com/analytics/notebooks/v2/52200c7c-97a4-4297-a197-01d365e404c3/view?access_token=c07f365fde88a167216955d8b50bd112f16bf4335b906a8a4155ba75efa389b8"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eu-gb.dataplatform.cloud.ibm.com/analytics/notebooks/v2/3f93fda6-7fb2-43db-9894-7d03139e3022/view?access_token=22d492ad5812683033227c3630591ce31d775c7f6a5e3563bd076729c62c21cc"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eu-gb.dataplatform.cloud.ibm.com/analytics/notebooks/v2/22def5f4-46bd-410f-981f-aa322e4096fa/view?access_token=0697af85a41ba954ee6c61899f79511cd262f4f8b325cf076b7a19cc8e10bc5a"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eu-gb.dataplatform.cloud.ibm.com/analytics/notebooks/v2/bbbaed73-2f1f-41f4-8467-eae90559ec3b/view?access_token=ab37e2c226d4a0b709a7ea0b870018f2b428763f64c39fc5ac80055e9090423c"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eu-gb.dataplatform.cloud.ibm.com/analytics/notebooks/v2/28f1fd3a-37a5-4536-b156-87ed0605cd1b/view?access_token=bdd5ffc1201111f8377578a4a7eefd002cc148011ccc01d9a6981042c69ab6f2"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api.spacexdata.com/v4/cores/" TargetMode="External"/><Relationship Id="rId3" Type="http://schemas.openxmlformats.org/officeDocument/2006/relationships/image" Target="../media/image3.png"/><Relationship Id="rId7" Type="http://schemas.openxmlformats.org/officeDocument/2006/relationships/hyperlink" Target="https://api.spacexdata.com/v4/payloads/"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api.spacexdata.com/v4/launchpads/" TargetMode="External"/><Relationship Id="rId5" Type="http://schemas.openxmlformats.org/officeDocument/2006/relationships/hyperlink" Target="https://api.spacexdata.com/v4/rockets/" TargetMode="External"/><Relationship Id="rId10" Type="http://schemas.openxmlformats.org/officeDocument/2006/relationships/image" Target="../media/image5.png"/><Relationship Id="rId4" Type="http://schemas.openxmlformats.org/officeDocument/2006/relationships/hyperlink" Target="https://api.spacexdata.com/v4/launches/past" TargetMode="External"/><Relationship Id="rId9" Type="http://schemas.openxmlformats.org/officeDocument/2006/relationships/hyperlink" Target="https://eu-gb.dataplatform.cloud.ibm.com/analytics/notebooks/v2/52200c7c-97a4-4297-a197-01d365e404c3/view?access_token=c07f365fde88a167216955d8b50bd112f16bf4335b906a8a4155ba75efa389b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eu-gb.dataplatform.cloud.ibm.com/analytics/notebooks/v2/02f93cfe-9079-407f-8127-bb2872878f48/view?access_token=d37486de758be2b711e8024ad93fe12e529e94097b534891cdede837d4363c5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Vignesh G</a:t>
            </a:r>
          </a:p>
          <a:p>
            <a:r>
              <a:rPr lang="en-US" dirty="0">
                <a:solidFill>
                  <a:schemeClr val="bg2"/>
                </a:solidFill>
                <a:latin typeface="Abadi" panose="020B0604020104020204" pitchFamily="34" charset="0"/>
                <a:ea typeface="SF Pro" pitchFamily="2" charset="0"/>
                <a:cs typeface="SF Pro" pitchFamily="2" charset="0"/>
              </a:rPr>
              <a:t>13-01-2022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The data from multiple SpaceX APIs were merged to get the final dataset</a:t>
            </a:r>
          </a:p>
          <a:p>
            <a:r>
              <a:rPr lang="en-US" sz="2200" dirty="0">
                <a:solidFill>
                  <a:schemeClr val="accent3">
                    <a:lumMod val="25000"/>
                  </a:schemeClr>
                </a:solidFill>
                <a:latin typeface="Abadi" panose="020B0604020104020204" pitchFamily="34" charset="0"/>
              </a:rPr>
              <a:t>The data was sliced for only the columns required for the analysis</a:t>
            </a:r>
          </a:p>
          <a:p>
            <a:r>
              <a:rPr lang="en-US" sz="2200" dirty="0">
                <a:solidFill>
                  <a:schemeClr val="accent3">
                    <a:lumMod val="25000"/>
                  </a:schemeClr>
                </a:solidFill>
                <a:latin typeface="Abadi" panose="020B0604020104020204" pitchFamily="34" charset="0"/>
              </a:rPr>
              <a:t>Filtering was done for the following:</a:t>
            </a:r>
          </a:p>
          <a:p>
            <a:pPr lvl="1"/>
            <a:r>
              <a:rPr lang="en-US" sz="1800" dirty="0">
                <a:solidFill>
                  <a:schemeClr val="accent3">
                    <a:lumMod val="25000"/>
                  </a:schemeClr>
                </a:solidFill>
                <a:latin typeface="Abadi" panose="020B0604020104020204" pitchFamily="34" charset="0"/>
              </a:rPr>
              <a:t>No of cores=1</a:t>
            </a:r>
          </a:p>
          <a:p>
            <a:pPr lvl="1"/>
            <a:r>
              <a:rPr lang="en-US" sz="1800" dirty="0">
                <a:solidFill>
                  <a:schemeClr val="accent3">
                    <a:lumMod val="25000"/>
                  </a:schemeClr>
                </a:solidFill>
                <a:latin typeface="Abadi" panose="020B0604020104020204" pitchFamily="34" charset="0"/>
              </a:rPr>
              <a:t>No of payload=1</a:t>
            </a:r>
          </a:p>
          <a:p>
            <a:pPr lvl="1"/>
            <a:r>
              <a:rPr lang="en-US" sz="1800" dirty="0">
                <a:solidFill>
                  <a:schemeClr val="accent3">
                    <a:lumMod val="25000"/>
                  </a:schemeClr>
                </a:solidFill>
                <a:latin typeface="Abadi" panose="020B0604020104020204" pitchFamily="34" charset="0"/>
              </a:rPr>
              <a:t>Booster version=Falcon1</a:t>
            </a:r>
          </a:p>
          <a:p>
            <a:r>
              <a:rPr lang="en-US" sz="2200" dirty="0">
                <a:solidFill>
                  <a:schemeClr val="accent3">
                    <a:lumMod val="25000"/>
                  </a:schemeClr>
                </a:solidFill>
                <a:latin typeface="Abadi" panose="020B0604020104020204" pitchFamily="34" charset="0"/>
              </a:rPr>
              <a:t>Missing vales :</a:t>
            </a:r>
          </a:p>
          <a:p>
            <a:pPr lvl="1"/>
            <a:r>
              <a:rPr lang="en-US" sz="1800" dirty="0">
                <a:solidFill>
                  <a:schemeClr val="accent3">
                    <a:lumMod val="25000"/>
                  </a:schemeClr>
                </a:solidFill>
                <a:latin typeface="Abadi" panose="020B0604020104020204" pitchFamily="34" charset="0"/>
              </a:rPr>
              <a:t>Payload mass – Missing values replaced with mean</a:t>
            </a:r>
          </a:p>
          <a:p>
            <a:pPr lvl="1"/>
            <a:r>
              <a:rPr lang="en-US" sz="1800" dirty="0">
                <a:solidFill>
                  <a:schemeClr val="accent3">
                    <a:lumMod val="25000"/>
                  </a:schemeClr>
                </a:solidFill>
                <a:latin typeface="Abadi" panose="020B0604020104020204" pitchFamily="34" charset="0"/>
              </a:rPr>
              <a:t>Landing pad – Retain as None</a:t>
            </a:r>
          </a:p>
          <a:p>
            <a:pPr lvl="1"/>
            <a:endParaRPr lang="en-US" sz="18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Notebook link – </a:t>
            </a:r>
            <a:r>
              <a:rPr lang="en-US" sz="2200" dirty="0">
                <a:solidFill>
                  <a:schemeClr val="accent3">
                    <a:lumMod val="25000"/>
                  </a:schemeClr>
                </a:solidFill>
                <a:latin typeface="Abadi" panose="020B0604020104020204" pitchFamily="34" charset="0"/>
                <a:hlinkClick r:id="rId3"/>
              </a:rPr>
              <a:t>Click here</a:t>
            </a: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2000" dirty="0"/>
              <a:t>Scatter plots used:</a:t>
            </a:r>
          </a:p>
          <a:p>
            <a:pPr lvl="1"/>
            <a:r>
              <a:rPr lang="en-US" sz="1600" dirty="0"/>
              <a:t>Payload vs Flight no – As flight no increases success rate increases</a:t>
            </a:r>
          </a:p>
          <a:p>
            <a:pPr lvl="1"/>
            <a:r>
              <a:rPr lang="en-US" sz="1600" dirty="0"/>
              <a:t>Launch site vs Flight no –</a:t>
            </a:r>
          </a:p>
          <a:p>
            <a:pPr lvl="1"/>
            <a:r>
              <a:rPr lang="en-US" sz="1600" dirty="0"/>
              <a:t>Launch site vs Payload  - </a:t>
            </a:r>
            <a:r>
              <a:rPr lang="en-IN" sz="1600" dirty="0"/>
              <a:t>VAFB-SLC has a limit of 10,000 kg </a:t>
            </a:r>
          </a:p>
          <a:p>
            <a:pPr lvl="1"/>
            <a:r>
              <a:rPr lang="en-IN" sz="1600" dirty="0"/>
              <a:t>Orbit vs payload – SSO has 100% success, Higher payloads of PO have 100% success</a:t>
            </a:r>
          </a:p>
          <a:p>
            <a:r>
              <a:rPr lang="en-IN" sz="2000" dirty="0"/>
              <a:t>Bar Chart used:</a:t>
            </a:r>
          </a:p>
          <a:p>
            <a:pPr lvl="1"/>
            <a:r>
              <a:rPr lang="en-IN" sz="1600" dirty="0"/>
              <a:t>Orbit vs Success mean – Success is highly dependent on type of orbit</a:t>
            </a:r>
          </a:p>
          <a:p>
            <a:r>
              <a:rPr lang="en-IN" sz="2000" dirty="0"/>
              <a:t>Line chart used:</a:t>
            </a:r>
          </a:p>
          <a:p>
            <a:pPr lvl="1"/>
            <a:r>
              <a:rPr lang="en-IN" sz="1600" dirty="0"/>
              <a:t>Year vs Success – Success increased with time, meaning newer launches are more successful </a:t>
            </a:r>
          </a:p>
          <a:p>
            <a:pPr lvl="1"/>
            <a:endParaRPr lang="en-IN" sz="1600" dirty="0"/>
          </a:p>
          <a:p>
            <a:pPr marL="457200" lvl="1" indent="0">
              <a:buNone/>
            </a:pPr>
            <a:endParaRPr lang="en-IN" sz="1600" dirty="0"/>
          </a:p>
          <a:p>
            <a:pPr marL="457200" lvl="1" indent="0">
              <a:buNone/>
            </a:pPr>
            <a:endParaRPr lang="en-IN" sz="1600" dirty="0"/>
          </a:p>
          <a:p>
            <a:pPr marL="0" indent="0">
              <a:buNone/>
            </a:pPr>
            <a:r>
              <a:rPr lang="en-IN" sz="2000" dirty="0"/>
              <a:t>Notebook link – </a:t>
            </a:r>
            <a:r>
              <a:rPr lang="en-IN" sz="2000" dirty="0">
                <a:hlinkClick r:id="rId3"/>
              </a:rPr>
              <a:t>Click here</a:t>
            </a:r>
            <a:endParaRPr lang="en-IN" sz="2000" dirty="0"/>
          </a:p>
          <a:p>
            <a:pPr marL="457200" lvl="1" indent="0">
              <a:buNone/>
            </a:pPr>
            <a:endParaRPr lang="en-IN" sz="1600" dirty="0"/>
          </a:p>
          <a:p>
            <a:pPr marL="457200" lvl="1" indent="0">
              <a:buNone/>
            </a:pPr>
            <a:endParaRPr lang="en-US" sz="1600" dirty="0"/>
          </a:p>
          <a:p>
            <a:pPr lvl="1"/>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5324"/>
            <a:ext cx="9745589" cy="4812589"/>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Displaying the names of the unique launch sites in the space mission</a:t>
            </a:r>
          </a:p>
          <a:p>
            <a:pPr marL="0" indent="0">
              <a:lnSpc>
                <a:spcPct val="100000"/>
              </a:lnSpc>
              <a:spcBef>
                <a:spcPts val="1400"/>
              </a:spcBef>
              <a:buNone/>
            </a:pPr>
            <a:r>
              <a:rPr lang="en-US" sz="1600" dirty="0">
                <a:solidFill>
                  <a:schemeClr val="accent3">
                    <a:lumMod val="25000"/>
                  </a:schemeClr>
                </a:solidFill>
                <a:latin typeface="Abadi"/>
              </a:rPr>
              <a:t>• Displaying 5 records where launch sites begin with the string 'KSC’</a:t>
            </a:r>
          </a:p>
          <a:p>
            <a:pPr marL="0" indent="0">
              <a:lnSpc>
                <a:spcPct val="100000"/>
              </a:lnSpc>
              <a:spcBef>
                <a:spcPts val="1400"/>
              </a:spcBef>
              <a:buNone/>
            </a:pPr>
            <a:r>
              <a:rPr lang="en-US" sz="1600" dirty="0">
                <a:solidFill>
                  <a:schemeClr val="accent3">
                    <a:lumMod val="25000"/>
                  </a:schemeClr>
                </a:solidFill>
                <a:latin typeface="Abadi"/>
              </a:rPr>
              <a:t>• Displaying the total payload mass carried by boosters launched by NASA (CRS)</a:t>
            </a:r>
          </a:p>
          <a:p>
            <a:pPr marL="0" indent="0">
              <a:lnSpc>
                <a:spcPct val="100000"/>
              </a:lnSpc>
              <a:spcBef>
                <a:spcPts val="1400"/>
              </a:spcBef>
              <a:buNone/>
            </a:pPr>
            <a:r>
              <a:rPr lang="en-US" sz="1600" dirty="0">
                <a:solidFill>
                  <a:schemeClr val="accent3">
                    <a:lumMod val="25000"/>
                  </a:schemeClr>
                </a:solidFill>
                <a:latin typeface="Abadi"/>
              </a:rPr>
              <a:t>• Displaying average payload mass carried by booster version F9 v1.1</a:t>
            </a:r>
          </a:p>
          <a:p>
            <a:pPr marL="0" indent="0">
              <a:lnSpc>
                <a:spcPct val="100000"/>
              </a:lnSpc>
              <a:spcBef>
                <a:spcPts val="1400"/>
              </a:spcBef>
              <a:buNone/>
            </a:pPr>
            <a:r>
              <a:rPr lang="en-US" sz="1600" dirty="0">
                <a:solidFill>
                  <a:schemeClr val="accent3">
                    <a:lumMod val="25000"/>
                  </a:schemeClr>
                </a:solidFill>
                <a:latin typeface="Abadi"/>
              </a:rPr>
              <a:t>• Listing the date where the successful landing outcome in drone ship was achieved.</a:t>
            </a:r>
          </a:p>
          <a:p>
            <a:pPr marL="0" indent="0">
              <a:lnSpc>
                <a:spcPct val="100000"/>
              </a:lnSpc>
              <a:spcBef>
                <a:spcPts val="1400"/>
              </a:spcBef>
              <a:buNone/>
            </a:pPr>
            <a:r>
              <a:rPr lang="en-US" sz="1600" dirty="0">
                <a:solidFill>
                  <a:schemeClr val="accent3">
                    <a:lumMod val="25000"/>
                  </a:schemeClr>
                </a:solidFill>
                <a:latin typeface="Abadi"/>
              </a:rPr>
              <a:t>• Listing the names of the boosters which have success in ground pad and have payload mass greater than 4000 but less than 6000</a:t>
            </a:r>
          </a:p>
          <a:p>
            <a:pPr marL="0" indent="0">
              <a:lnSpc>
                <a:spcPct val="100000"/>
              </a:lnSpc>
              <a:spcBef>
                <a:spcPts val="1400"/>
              </a:spcBef>
              <a:buNone/>
            </a:pPr>
            <a:r>
              <a:rPr lang="en-US" sz="1600" dirty="0">
                <a:solidFill>
                  <a:schemeClr val="accent3">
                    <a:lumMod val="25000"/>
                  </a:schemeClr>
                </a:solidFill>
                <a:latin typeface="Abadi"/>
              </a:rPr>
              <a:t>• Listing the total number of successful and failure mission outcomes</a:t>
            </a:r>
          </a:p>
          <a:p>
            <a:pPr marL="0" indent="0">
              <a:lnSpc>
                <a:spcPct val="100000"/>
              </a:lnSpc>
              <a:spcBef>
                <a:spcPts val="1400"/>
              </a:spcBef>
              <a:buNone/>
            </a:pPr>
            <a:r>
              <a:rPr lang="en-US" sz="1600" dirty="0">
                <a:solidFill>
                  <a:schemeClr val="accent3">
                    <a:lumMod val="25000"/>
                  </a:schemeClr>
                </a:solidFill>
                <a:latin typeface="Abadi"/>
              </a:rPr>
              <a:t>• Listing the names of the booster versions which have carried the maximum payload mass.</a:t>
            </a:r>
          </a:p>
          <a:p>
            <a:pPr marL="0" indent="0">
              <a:lnSpc>
                <a:spcPct val="100000"/>
              </a:lnSpc>
              <a:spcBef>
                <a:spcPts val="1400"/>
              </a:spcBef>
              <a:buNone/>
            </a:pPr>
            <a:r>
              <a:rPr lang="en-US" sz="1600" dirty="0">
                <a:solidFill>
                  <a:schemeClr val="accent3">
                    <a:lumMod val="25000"/>
                  </a:schemeClr>
                </a:solidFill>
                <a:latin typeface="Abadi"/>
              </a:rPr>
              <a:t>• Listing the records which will display the month names, successful landing outcomes in ground pad ,booster versions, launch site for the months in year 2017</a:t>
            </a:r>
          </a:p>
          <a:p>
            <a:pPr marL="0" indent="0">
              <a:lnSpc>
                <a:spcPct val="100000"/>
              </a:lnSpc>
              <a:spcBef>
                <a:spcPts val="1400"/>
              </a:spcBef>
              <a:buNone/>
            </a:pPr>
            <a:r>
              <a:rPr lang="en-US" sz="1600" dirty="0">
                <a:solidFill>
                  <a:schemeClr val="accent3">
                    <a:lumMod val="25000"/>
                  </a:schemeClr>
                </a:solidFill>
                <a:latin typeface="Abadi"/>
              </a:rPr>
              <a:t>• Ranking the count of successful landing outcomes between the date 2010-06-04 and 2017-03-20 in descending order</a:t>
            </a:r>
            <a:endParaRPr lang="en-US" sz="2000" dirty="0"/>
          </a:p>
          <a:p>
            <a:pPr marL="0" indent="0">
              <a:buNone/>
            </a:pPr>
            <a:r>
              <a:rPr lang="en-US" sz="2000" dirty="0"/>
              <a:t>Notebook link – </a:t>
            </a:r>
            <a:r>
              <a:rPr lang="en-US" sz="2000" dirty="0">
                <a:hlinkClick r:id="rId3"/>
              </a:rPr>
              <a:t>Click here </a:t>
            </a:r>
            <a:endParaRPr lang="en-US" sz="2000" dirty="0"/>
          </a:p>
          <a:p>
            <a:endParaRPr lang="en-US" sz="2000" dirty="0"/>
          </a:p>
          <a:p>
            <a:endParaRPr lang="en-US" sz="16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gn="l"/>
            <a:r>
              <a:rPr lang="en-US" sz="1800" i="0" dirty="0">
                <a:solidFill>
                  <a:srgbClr val="000000"/>
                </a:solidFill>
                <a:effectLst/>
                <a:latin typeface="Helvetica Neue"/>
              </a:rPr>
              <a:t>Mark all launch sites on a map using </a:t>
            </a:r>
            <a:r>
              <a:rPr lang="en-US" sz="1800" i="0" dirty="0" err="1">
                <a:solidFill>
                  <a:srgbClr val="000000"/>
                </a:solidFill>
                <a:effectLst/>
                <a:latin typeface="Helvetica Neue"/>
              </a:rPr>
              <a:t>folium.map.Marker</a:t>
            </a:r>
            <a:endParaRPr lang="en-US" sz="1800" dirty="0"/>
          </a:p>
          <a:p>
            <a:r>
              <a:rPr lang="en-US" sz="1800" i="0" dirty="0">
                <a:solidFill>
                  <a:srgbClr val="000000"/>
                </a:solidFill>
                <a:effectLst/>
                <a:latin typeface="Helvetica Neue"/>
              </a:rPr>
              <a:t>Mark the success/failed launches for each site on the map – </a:t>
            </a:r>
            <a:r>
              <a:rPr lang="en-US" sz="1800" i="0" dirty="0" err="1">
                <a:solidFill>
                  <a:srgbClr val="000000"/>
                </a:solidFill>
                <a:effectLst/>
                <a:latin typeface="Helvetica Neue"/>
              </a:rPr>
              <a:t>MarkerCluster</a:t>
            </a:r>
            <a:r>
              <a:rPr lang="en-US" sz="1800" i="0" dirty="0">
                <a:solidFill>
                  <a:srgbClr val="000000"/>
                </a:solidFill>
                <a:effectLst/>
                <a:latin typeface="Helvetica Neue"/>
              </a:rPr>
              <a:t>()</a:t>
            </a:r>
          </a:p>
          <a:p>
            <a:r>
              <a:rPr lang="en-US" sz="1800" dirty="0">
                <a:solidFill>
                  <a:srgbClr val="000000"/>
                </a:solidFill>
                <a:latin typeface="Helvetica Neue"/>
              </a:rPr>
              <a:t>Calculate distance between two points using haversine distance </a:t>
            </a:r>
          </a:p>
          <a:p>
            <a:r>
              <a:rPr lang="en-US" sz="1800" i="0" dirty="0">
                <a:solidFill>
                  <a:srgbClr val="000000"/>
                </a:solidFill>
                <a:effectLst/>
                <a:latin typeface="Helvetica Neue"/>
              </a:rPr>
              <a:t>Display the distance between two co-ordinates and mark the distance between them using a </a:t>
            </a:r>
            <a:r>
              <a:rPr lang="en-US" sz="1800" i="0" dirty="0" err="1">
                <a:solidFill>
                  <a:srgbClr val="000000"/>
                </a:solidFill>
                <a:effectLst/>
                <a:latin typeface="Helvetica Neue"/>
              </a:rPr>
              <a:t>folium.polyline</a:t>
            </a:r>
            <a:endParaRPr lang="en-US" sz="1800" i="0" dirty="0">
              <a:solidFill>
                <a:srgbClr val="000000"/>
              </a:solidFill>
              <a:effectLst/>
              <a:latin typeface="Helvetica Neue"/>
            </a:endParaRPr>
          </a:p>
          <a:p>
            <a:endParaRPr lang="en-US" sz="1800" dirty="0">
              <a:solidFill>
                <a:srgbClr val="000000"/>
              </a:solidFill>
              <a:latin typeface="Helvetica Neue"/>
            </a:endParaRPr>
          </a:p>
          <a:p>
            <a:endParaRPr lang="en-US" sz="1800" i="0" dirty="0">
              <a:solidFill>
                <a:srgbClr val="000000"/>
              </a:solidFill>
              <a:effectLst/>
              <a:latin typeface="Helvetica Neue"/>
            </a:endParaRPr>
          </a:p>
          <a:p>
            <a:endParaRPr lang="en-US" sz="1800" dirty="0">
              <a:solidFill>
                <a:srgbClr val="000000"/>
              </a:solidFill>
              <a:latin typeface="Helvetica Neue"/>
            </a:endParaRPr>
          </a:p>
          <a:p>
            <a:pPr marL="0" indent="0">
              <a:buNone/>
            </a:pPr>
            <a:r>
              <a:rPr lang="en-US" sz="1800" dirty="0">
                <a:solidFill>
                  <a:srgbClr val="000000"/>
                </a:solidFill>
                <a:latin typeface="Helvetica Neue"/>
              </a:rPr>
              <a:t>Link to notebook – </a:t>
            </a:r>
            <a:r>
              <a:rPr lang="en-US" sz="1800" dirty="0">
                <a:solidFill>
                  <a:srgbClr val="000000"/>
                </a:solidFill>
                <a:latin typeface="Helvetica Neue"/>
                <a:hlinkClick r:id="rId3"/>
              </a:rPr>
              <a:t>Check here </a:t>
            </a:r>
            <a:endParaRPr lang="en-US" sz="1800" i="0" dirty="0">
              <a:solidFill>
                <a:srgbClr val="000000"/>
              </a:solidFill>
              <a:effectLst/>
              <a:latin typeface="Helvetica Neue"/>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000" b="1" dirty="0"/>
              <a:t>Pie Chart</a:t>
            </a:r>
          </a:p>
          <a:p>
            <a:pPr lvl="1"/>
            <a:r>
              <a:rPr lang="en-US" sz="1600" dirty="0"/>
              <a:t>Pie Chart showing the total launches by a certain site/all sites</a:t>
            </a:r>
          </a:p>
          <a:p>
            <a:pPr lvl="1"/>
            <a:r>
              <a:rPr lang="en-US" sz="1600" dirty="0"/>
              <a:t>Display relative proportions of multiple classes of data.</a:t>
            </a:r>
          </a:p>
          <a:p>
            <a:pPr lvl="1"/>
            <a:r>
              <a:rPr lang="en-US" sz="1600" dirty="0"/>
              <a:t>Drop Down provided to select individual launch sit</a:t>
            </a:r>
          </a:p>
          <a:p>
            <a:r>
              <a:rPr lang="en-US" sz="2000" b="1" dirty="0"/>
              <a:t>Scatter Plot </a:t>
            </a:r>
          </a:p>
          <a:p>
            <a:pPr lvl="1"/>
            <a:r>
              <a:rPr lang="en-US" sz="1600" dirty="0"/>
              <a:t>Showing the relationship with Outcome and Payload Mass (Kg) for the different Booster Versions</a:t>
            </a:r>
          </a:p>
          <a:p>
            <a:pPr lvl="1"/>
            <a:r>
              <a:rPr lang="en-US" sz="1600" dirty="0"/>
              <a:t>A Slider is provided to alter payload </a:t>
            </a:r>
          </a:p>
          <a:p>
            <a:pPr marL="457200" lvl="1" indent="0">
              <a:buNone/>
            </a:pPr>
            <a:endParaRPr lang="en-US" sz="16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0938"/>
            <a:ext cx="9745589" cy="4716025"/>
          </a:xfrm>
          <a:prstGeom prst="rect">
            <a:avLst/>
          </a:prstGeom>
        </p:spPr>
        <p:txBody>
          <a:bodyPr>
            <a:normAutofit/>
          </a:bodyPr>
          <a:lstStyle/>
          <a:p>
            <a:pPr>
              <a:lnSpc>
                <a:spcPct val="100000"/>
              </a:lnSpc>
              <a:spcBef>
                <a:spcPts val="1400"/>
              </a:spcBef>
            </a:pPr>
            <a:r>
              <a:rPr lang="en-US" sz="1600" b="1" dirty="0"/>
              <a:t>BUILDING MODEL </a:t>
            </a:r>
          </a:p>
          <a:p>
            <a:pPr lvl="1">
              <a:lnSpc>
                <a:spcPct val="100000"/>
              </a:lnSpc>
              <a:spcBef>
                <a:spcPts val="1400"/>
              </a:spcBef>
            </a:pPr>
            <a:r>
              <a:rPr lang="en-US" sz="1600" dirty="0"/>
              <a:t> Load our dataset into NumPy and Pandas </a:t>
            </a:r>
          </a:p>
          <a:p>
            <a:pPr lvl="1">
              <a:lnSpc>
                <a:spcPct val="100000"/>
              </a:lnSpc>
              <a:spcBef>
                <a:spcPts val="1400"/>
              </a:spcBef>
            </a:pPr>
            <a:r>
              <a:rPr lang="en-US" sz="1600" dirty="0"/>
              <a:t>Transform Data and  Split our data into training and test data sets </a:t>
            </a:r>
          </a:p>
          <a:p>
            <a:pPr lvl="1">
              <a:lnSpc>
                <a:spcPct val="100000"/>
              </a:lnSpc>
              <a:spcBef>
                <a:spcPts val="1400"/>
              </a:spcBef>
            </a:pPr>
            <a:r>
              <a:rPr lang="en-US" sz="1600" dirty="0"/>
              <a:t>Train different ML classification models on training data</a:t>
            </a:r>
          </a:p>
          <a:p>
            <a:pPr lvl="1">
              <a:lnSpc>
                <a:spcPct val="100000"/>
              </a:lnSpc>
              <a:spcBef>
                <a:spcPts val="1400"/>
              </a:spcBef>
            </a:pPr>
            <a:r>
              <a:rPr lang="en-US" sz="1600" dirty="0"/>
              <a:t>Hyper parameter optimization is done using </a:t>
            </a:r>
            <a:r>
              <a:rPr lang="en-US" sz="1600" dirty="0" err="1"/>
              <a:t>GridSearchCV</a:t>
            </a:r>
            <a:r>
              <a:rPr lang="en-US" sz="1600" dirty="0"/>
              <a:t> applied on each model</a:t>
            </a:r>
          </a:p>
          <a:p>
            <a:pPr>
              <a:lnSpc>
                <a:spcPct val="100000"/>
              </a:lnSpc>
              <a:spcBef>
                <a:spcPts val="1400"/>
              </a:spcBef>
            </a:pPr>
            <a:r>
              <a:rPr lang="en-US" sz="1600" b="1" dirty="0"/>
              <a:t>EVALUATING MODEL </a:t>
            </a:r>
          </a:p>
          <a:p>
            <a:pPr lvl="1">
              <a:lnSpc>
                <a:spcPct val="100000"/>
              </a:lnSpc>
              <a:spcBef>
                <a:spcPts val="1400"/>
              </a:spcBef>
            </a:pPr>
            <a:r>
              <a:rPr lang="en-US" sz="1600" dirty="0"/>
              <a:t> Prediction are made using the test data for each model</a:t>
            </a:r>
          </a:p>
          <a:p>
            <a:pPr lvl="1">
              <a:lnSpc>
                <a:spcPct val="100000"/>
              </a:lnSpc>
              <a:spcBef>
                <a:spcPts val="1400"/>
              </a:spcBef>
            </a:pPr>
            <a:r>
              <a:rPr lang="en-US" sz="1600" dirty="0"/>
              <a:t> Accuracy score is calculated based on prediction and actual data of test data</a:t>
            </a:r>
          </a:p>
          <a:p>
            <a:pPr lvl="1">
              <a:lnSpc>
                <a:spcPct val="100000"/>
              </a:lnSpc>
              <a:spcBef>
                <a:spcPts val="1400"/>
              </a:spcBef>
            </a:pPr>
            <a:r>
              <a:rPr lang="en-US" sz="1600" dirty="0"/>
              <a:t>Confusion matrix is plotted for each model </a:t>
            </a:r>
          </a:p>
          <a:p>
            <a:pPr>
              <a:lnSpc>
                <a:spcPct val="100000"/>
              </a:lnSpc>
              <a:spcBef>
                <a:spcPts val="1400"/>
              </a:spcBef>
            </a:pPr>
            <a:r>
              <a:rPr lang="en-US" sz="1600" dirty="0"/>
              <a:t>The model with the best accuracy score is selected</a:t>
            </a:r>
          </a:p>
          <a:p>
            <a:pPr>
              <a:lnSpc>
                <a:spcPct val="100000"/>
              </a:lnSpc>
              <a:spcBef>
                <a:spcPts val="1400"/>
              </a:spcBef>
            </a:pPr>
            <a:r>
              <a:rPr lang="en-US" sz="1600" dirty="0"/>
              <a:t>Link to notebook – </a:t>
            </a:r>
            <a:r>
              <a:rPr lang="en-US" sz="1600" dirty="0">
                <a:hlinkClick r:id="rId3"/>
              </a:rPr>
              <a:t>Click here</a:t>
            </a:r>
            <a:endParaRPr lang="en-US" sz="1600" dirty="0"/>
          </a:p>
          <a:p>
            <a:pPr>
              <a:lnSpc>
                <a:spcPct val="100000"/>
              </a:lnSpc>
              <a:spcBef>
                <a:spcPts val="1400"/>
              </a:spcBef>
            </a:pPr>
            <a:endParaRPr lang="en-US" sz="1600" dirty="0"/>
          </a:p>
          <a:p>
            <a:pPr marL="0" indent="0">
              <a:lnSpc>
                <a:spcPct val="100000"/>
              </a:lnSpc>
              <a:spcBef>
                <a:spcPts val="1400"/>
              </a:spcBef>
              <a:buNone/>
            </a:pPr>
            <a:endParaRPr lang="en-US" sz="16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5087006"/>
            <a:ext cx="9319551" cy="78198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As the Flight number increased the success rate increases for all launch sites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5656C25-BAF3-4B2F-8B7C-93F6F69D6F3F}"/>
              </a:ext>
            </a:extLst>
          </p:cNvPr>
          <p:cNvPicPr>
            <a:picLocks noChangeAspect="1"/>
          </p:cNvPicPr>
          <p:nvPr/>
        </p:nvPicPr>
        <p:blipFill>
          <a:blip r:embed="rId3"/>
          <a:stretch>
            <a:fillRect/>
          </a:stretch>
        </p:blipFill>
        <p:spPr>
          <a:xfrm>
            <a:off x="770011" y="1513925"/>
            <a:ext cx="10515599" cy="318152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160578"/>
            <a:ext cx="10591672" cy="720765"/>
          </a:xfrm>
          <a:prstGeom prst="rect">
            <a:avLst/>
          </a:prstGeom>
        </p:spPr>
        <p:txBody>
          <a:bodyPr>
            <a:normAutofit fontScale="25000" lnSpcReduction="20000"/>
          </a:bodyPr>
          <a:lstStyle/>
          <a:p>
            <a:pPr>
              <a:lnSpc>
                <a:spcPct val="100000"/>
              </a:lnSpc>
              <a:spcBef>
                <a:spcPts val="1400"/>
              </a:spcBef>
            </a:pPr>
            <a:endParaRPr lang="en-US" sz="6400" dirty="0">
              <a:solidFill>
                <a:schemeClr val="accent3">
                  <a:lumMod val="25000"/>
                </a:schemeClr>
              </a:solidFill>
              <a:latin typeface="Abadi" panose="020B0604020104020204" pitchFamily="34" charset="0"/>
            </a:endParaRPr>
          </a:p>
          <a:p>
            <a:pPr>
              <a:lnSpc>
                <a:spcPct val="100000"/>
              </a:lnSpc>
              <a:spcBef>
                <a:spcPts val="1400"/>
              </a:spcBef>
            </a:pPr>
            <a:r>
              <a:rPr lang="en-US" sz="6400" b="0" i="0" dirty="0">
                <a:solidFill>
                  <a:srgbClr val="000000"/>
                </a:solidFill>
                <a:effectLst/>
                <a:latin typeface="Helvetica Neue"/>
              </a:rPr>
              <a:t>Payload Vs. Launch Site scatter point chart you will find for the VAFB-SLC launch site there are no rockets launched for heavy payload mass(greater than 10000).</a:t>
            </a:r>
          </a:p>
          <a:p>
            <a:pPr>
              <a:lnSpc>
                <a:spcPct val="100000"/>
              </a:lnSpc>
              <a:spcBef>
                <a:spcPts val="1400"/>
              </a:spcBef>
            </a:pPr>
            <a:r>
              <a:rPr lang="en-US" sz="6400" b="0" i="0" dirty="0">
                <a:solidFill>
                  <a:srgbClr val="000000"/>
                </a:solidFill>
                <a:effectLst/>
                <a:latin typeface="Helvetica Neue"/>
              </a:rPr>
              <a:t>Heavy payloads also tend to have a higher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7F1309F-4138-4DBA-A0BF-C53EEAC8CBA4}"/>
              </a:ext>
            </a:extLst>
          </p:cNvPr>
          <p:cNvPicPr>
            <a:picLocks noChangeAspect="1"/>
          </p:cNvPicPr>
          <p:nvPr/>
        </p:nvPicPr>
        <p:blipFill>
          <a:blip r:embed="rId3"/>
          <a:stretch>
            <a:fillRect/>
          </a:stretch>
        </p:blipFill>
        <p:spPr>
          <a:xfrm>
            <a:off x="865187" y="1522658"/>
            <a:ext cx="10515600" cy="340669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845268"/>
            <a:ext cx="10515599" cy="1048433"/>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Some orbits have 100%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2DA24D9-2604-4499-A280-19A67E550E91}"/>
              </a:ext>
            </a:extLst>
          </p:cNvPr>
          <p:cNvPicPr>
            <a:picLocks noChangeAspect="1"/>
          </p:cNvPicPr>
          <p:nvPr/>
        </p:nvPicPr>
        <p:blipFill>
          <a:blip r:embed="rId3"/>
          <a:stretch>
            <a:fillRect/>
          </a:stretch>
        </p:blipFill>
        <p:spPr>
          <a:xfrm>
            <a:off x="3113159" y="1506428"/>
            <a:ext cx="5829300" cy="35718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129048"/>
            <a:ext cx="10515599" cy="1190302"/>
          </a:xfrm>
          <a:prstGeom prst="rect">
            <a:avLst/>
          </a:prstGeom>
        </p:spPr>
        <p:txBody>
          <a:bodyPr>
            <a:normAutofit/>
          </a:bodyPr>
          <a:lstStyle/>
          <a:p>
            <a:pPr algn="l"/>
            <a:r>
              <a:rPr lang="en-US" sz="1600" b="0" i="0" dirty="0">
                <a:solidFill>
                  <a:srgbClr val="000000"/>
                </a:solidFill>
                <a:effectLst/>
                <a:latin typeface="Helvetica Neue"/>
              </a:rPr>
              <a:t>You should see that 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a:extLst>
              <a:ext uri="{FF2B5EF4-FFF2-40B4-BE49-F238E27FC236}">
                <a16:creationId xmlns:a16="http://schemas.microsoft.com/office/drawing/2014/main" id="{B463C122-2CF8-4BDF-BA33-8BB5B42B2EE1}"/>
              </a:ext>
            </a:extLst>
          </p:cNvPr>
          <p:cNvPicPr>
            <a:picLocks noChangeAspect="1"/>
          </p:cNvPicPr>
          <p:nvPr/>
        </p:nvPicPr>
        <p:blipFill>
          <a:blip r:embed="rId4"/>
          <a:stretch>
            <a:fillRect/>
          </a:stretch>
        </p:blipFill>
        <p:spPr>
          <a:xfrm>
            <a:off x="895294" y="1595127"/>
            <a:ext cx="10265030" cy="318543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129048"/>
            <a:ext cx="10515599" cy="1190302"/>
          </a:xfrm>
          <a:prstGeom prst="rect">
            <a:avLst/>
          </a:prstGeom>
        </p:spPr>
        <p:txBody>
          <a:bodyPr>
            <a:normAutofit/>
          </a:bodyPr>
          <a:lstStyle/>
          <a:p>
            <a:pPr algn="l"/>
            <a:r>
              <a:rPr lang="en-US" sz="1600" b="0" i="0" dirty="0">
                <a:solidFill>
                  <a:srgbClr val="000000"/>
                </a:solidFill>
                <a:effectLst/>
                <a:latin typeface="Helvetica Neue"/>
              </a:rPr>
              <a:t>With heavy payloads the successful landing or positive landing rate are more for </a:t>
            </a:r>
            <a:r>
              <a:rPr lang="en-US" sz="1600" b="0" i="0" dirty="0" err="1">
                <a:solidFill>
                  <a:srgbClr val="000000"/>
                </a:solidFill>
                <a:effectLst/>
                <a:latin typeface="Helvetica Neue"/>
              </a:rPr>
              <a:t>Polar,LEO</a:t>
            </a:r>
            <a:r>
              <a:rPr lang="en-US" sz="1600" b="0" i="0" dirty="0">
                <a:solidFill>
                  <a:srgbClr val="000000"/>
                </a:solidFill>
                <a:effectLst/>
                <a:latin typeface="Helvetica Neue"/>
              </a:rPr>
              <a:t> and ISS.</a:t>
            </a:r>
          </a:p>
          <a:p>
            <a:pPr algn="l"/>
            <a:r>
              <a:rPr lang="en-US" sz="1600" b="0" i="0" dirty="0">
                <a:solidFill>
                  <a:srgbClr val="000000"/>
                </a:solidFill>
                <a:effectLst/>
                <a:latin typeface="Helvetica Neue"/>
              </a:rPr>
              <a:t>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084DFACD-A128-4548-8F8F-1A457298EE70}"/>
              </a:ext>
            </a:extLst>
          </p:cNvPr>
          <p:cNvPicPr>
            <a:picLocks noChangeAspect="1"/>
          </p:cNvPicPr>
          <p:nvPr/>
        </p:nvPicPr>
        <p:blipFill>
          <a:blip r:embed="rId4"/>
          <a:stretch>
            <a:fillRect/>
          </a:stretch>
        </p:blipFill>
        <p:spPr>
          <a:xfrm>
            <a:off x="746296" y="1450880"/>
            <a:ext cx="10699407" cy="3314987"/>
          </a:xfrm>
          <a:prstGeom prst="rect">
            <a:avLst/>
          </a:prstGeom>
        </p:spPr>
      </p:pic>
    </p:spTree>
    <p:extLst>
      <p:ext uri="{BB962C8B-B14F-4D97-AF65-F5344CB8AC3E}">
        <p14:creationId xmlns:p14="http://schemas.microsoft.com/office/powerpoint/2010/main" val="1849034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327611"/>
            <a:ext cx="10812389" cy="55373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is a increasing trend in the success rate with time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C645DD8-CC60-4C68-99BF-D459272610D7}"/>
              </a:ext>
            </a:extLst>
          </p:cNvPr>
          <p:cNvPicPr>
            <a:picLocks noChangeAspect="1"/>
          </p:cNvPicPr>
          <p:nvPr/>
        </p:nvPicPr>
        <p:blipFill rotWithShape="1">
          <a:blip r:embed="rId3"/>
          <a:srcRect l="1" r="13120"/>
          <a:stretch/>
        </p:blipFill>
        <p:spPr>
          <a:xfrm>
            <a:off x="2148848" y="1530388"/>
            <a:ext cx="6858518" cy="346202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B74F63F-37D7-4376-ABA5-D5D6C13B79F9}"/>
              </a:ext>
            </a:extLst>
          </p:cNvPr>
          <p:cNvPicPr>
            <a:picLocks noChangeAspect="1"/>
          </p:cNvPicPr>
          <p:nvPr/>
        </p:nvPicPr>
        <p:blipFill rotWithShape="1">
          <a:blip r:embed="rId3"/>
          <a:srcRect b="9304"/>
          <a:stretch/>
        </p:blipFill>
        <p:spPr>
          <a:xfrm>
            <a:off x="619228" y="2792061"/>
            <a:ext cx="10953544" cy="266375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F48B304-C6DC-4456-81B7-C5984D79A2FF}"/>
              </a:ext>
            </a:extLst>
          </p:cNvPr>
          <p:cNvPicPr>
            <a:picLocks noChangeAspect="1"/>
          </p:cNvPicPr>
          <p:nvPr/>
        </p:nvPicPr>
        <p:blipFill>
          <a:blip r:embed="rId3"/>
          <a:stretch>
            <a:fillRect/>
          </a:stretch>
        </p:blipFill>
        <p:spPr>
          <a:xfrm>
            <a:off x="910374" y="2332235"/>
            <a:ext cx="9464860" cy="389415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70DEEF1-D3B8-42CC-96D0-38794F2A854A}"/>
              </a:ext>
            </a:extLst>
          </p:cNvPr>
          <p:cNvPicPr>
            <a:picLocks noChangeAspect="1"/>
          </p:cNvPicPr>
          <p:nvPr/>
        </p:nvPicPr>
        <p:blipFill>
          <a:blip r:embed="rId3"/>
          <a:stretch>
            <a:fillRect/>
          </a:stretch>
        </p:blipFill>
        <p:spPr>
          <a:xfrm>
            <a:off x="1390242" y="2934913"/>
            <a:ext cx="9411516" cy="198137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70282B0-E474-467E-9339-EECAF34327F0}"/>
              </a:ext>
            </a:extLst>
          </p:cNvPr>
          <p:cNvPicPr>
            <a:picLocks noChangeAspect="1"/>
          </p:cNvPicPr>
          <p:nvPr/>
        </p:nvPicPr>
        <p:blipFill>
          <a:blip r:embed="rId3"/>
          <a:stretch>
            <a:fillRect/>
          </a:stretch>
        </p:blipFill>
        <p:spPr>
          <a:xfrm>
            <a:off x="1070260" y="2866093"/>
            <a:ext cx="10051479" cy="191611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B558F0A-C6A5-48F3-9969-AE8243A9C29D}"/>
              </a:ext>
            </a:extLst>
          </p:cNvPr>
          <p:cNvPicPr>
            <a:picLocks noChangeAspect="1"/>
          </p:cNvPicPr>
          <p:nvPr/>
        </p:nvPicPr>
        <p:blipFill>
          <a:blip r:embed="rId3"/>
          <a:stretch>
            <a:fillRect/>
          </a:stretch>
        </p:blipFill>
        <p:spPr>
          <a:xfrm>
            <a:off x="917994" y="2941507"/>
            <a:ext cx="9449619" cy="175275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F9A1A7B-C579-441F-84C7-35C892BBE024}"/>
              </a:ext>
            </a:extLst>
          </p:cNvPr>
          <p:cNvPicPr>
            <a:picLocks noChangeAspect="1"/>
          </p:cNvPicPr>
          <p:nvPr/>
        </p:nvPicPr>
        <p:blipFill>
          <a:blip r:embed="rId3"/>
          <a:stretch>
            <a:fillRect/>
          </a:stretch>
        </p:blipFill>
        <p:spPr>
          <a:xfrm>
            <a:off x="1280139" y="3259452"/>
            <a:ext cx="9495343" cy="256054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60938"/>
            <a:ext cx="10326708" cy="485841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u="sng" dirty="0">
                <a:solidFill>
                  <a:schemeClr val="accent3">
                    <a:lumMod val="25000"/>
                  </a:schemeClr>
                </a:solidFill>
                <a:latin typeface="Abadi" panose="020B0604020104020204" pitchFamily="34" charset="0"/>
              </a:rPr>
              <a:t>Methodology</a:t>
            </a:r>
          </a:p>
          <a:p>
            <a:pPr>
              <a:spcBef>
                <a:spcPts val="1400"/>
              </a:spcBef>
            </a:pPr>
            <a:r>
              <a:rPr lang="en-US" sz="1800" dirty="0">
                <a:solidFill>
                  <a:schemeClr val="accent3">
                    <a:lumMod val="25000"/>
                  </a:schemeClr>
                </a:solidFill>
                <a:latin typeface="Abadi" panose="020B0604020104020204" pitchFamily="34" charset="0"/>
              </a:rPr>
              <a:t>Data Collection – SpaceX rest API</a:t>
            </a:r>
          </a:p>
          <a:p>
            <a:pPr>
              <a:spcBef>
                <a:spcPts val="1400"/>
              </a:spcBef>
            </a:pPr>
            <a:r>
              <a:rPr lang="en-US" sz="1800" dirty="0">
                <a:solidFill>
                  <a:schemeClr val="accent3">
                    <a:lumMod val="25000"/>
                  </a:schemeClr>
                </a:solidFill>
                <a:latin typeface="Abadi" panose="020B0604020104020204" pitchFamily="34" charset="0"/>
              </a:rPr>
              <a:t>Data Wrangling – Python-Pandas</a:t>
            </a:r>
          </a:p>
          <a:p>
            <a:pPr>
              <a:spcBef>
                <a:spcPts val="1400"/>
              </a:spcBef>
            </a:pPr>
            <a:r>
              <a:rPr lang="en-US" sz="1800" dirty="0">
                <a:solidFill>
                  <a:schemeClr val="accent3">
                    <a:lumMod val="25000"/>
                  </a:schemeClr>
                </a:solidFill>
                <a:latin typeface="Abadi" panose="020B0604020104020204" pitchFamily="34" charset="0"/>
              </a:rPr>
              <a:t>Exploratory Analysis – SQL, Pandas</a:t>
            </a:r>
          </a:p>
          <a:p>
            <a:pPr>
              <a:spcBef>
                <a:spcPts val="1400"/>
              </a:spcBef>
            </a:pPr>
            <a:r>
              <a:rPr lang="en-US" sz="1800" dirty="0">
                <a:solidFill>
                  <a:schemeClr val="accent3">
                    <a:lumMod val="25000"/>
                  </a:schemeClr>
                </a:solidFill>
                <a:latin typeface="Abadi"/>
              </a:rPr>
              <a:t>Perform interactive visual analytics using Folium and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endParaRPr lang="en-US" sz="1800" dirty="0">
              <a:solidFill>
                <a:schemeClr val="accent3">
                  <a:lumMod val="25000"/>
                </a:schemeClr>
              </a:solidFill>
              <a:latin typeface="Abadi" panose="020B0604020104020204" pitchFamily="34" charset="0"/>
            </a:endParaRPr>
          </a:p>
          <a:p>
            <a:pPr>
              <a:spcBef>
                <a:spcPts val="1400"/>
              </a:spcBef>
            </a:pPr>
            <a:r>
              <a:rPr lang="en-US" sz="1800" dirty="0">
                <a:solidFill>
                  <a:schemeClr val="accent3">
                    <a:lumMod val="25000"/>
                  </a:schemeClr>
                </a:solidFill>
                <a:latin typeface="Abadi" panose="020B0604020104020204" pitchFamily="34" charset="0"/>
              </a:rPr>
              <a:t>Predicative Analysis- </a:t>
            </a:r>
            <a:r>
              <a:rPr lang="en-US" sz="1800" dirty="0" err="1">
                <a:solidFill>
                  <a:schemeClr val="accent3">
                    <a:lumMod val="25000"/>
                  </a:schemeClr>
                </a:solidFill>
                <a:latin typeface="Abadi" panose="020B0604020104020204" pitchFamily="34" charset="0"/>
              </a:rPr>
              <a:t>Sklearn</a:t>
            </a:r>
            <a:r>
              <a:rPr lang="en-US" sz="1800" dirty="0">
                <a:solidFill>
                  <a:schemeClr val="accent3">
                    <a:lumMod val="25000"/>
                  </a:schemeClr>
                </a:solidFill>
                <a:latin typeface="Abadi" panose="020B0604020104020204" pitchFamily="34" charset="0"/>
              </a:rPr>
              <a:t>-Classification (SVM, Decision Tree, </a:t>
            </a:r>
            <a:r>
              <a:rPr lang="en-US" sz="1800" dirty="0" err="1">
                <a:solidFill>
                  <a:schemeClr val="accent3">
                    <a:lumMod val="25000"/>
                  </a:schemeClr>
                </a:solidFill>
                <a:latin typeface="Abadi" panose="020B0604020104020204" pitchFamily="34" charset="0"/>
              </a:rPr>
              <a:t>Knn</a:t>
            </a:r>
            <a:r>
              <a:rPr lang="en-US" sz="1800" dirty="0">
                <a:solidFill>
                  <a:schemeClr val="accent3">
                    <a:lumMod val="25000"/>
                  </a:schemeClr>
                </a:solidFill>
                <a:latin typeface="Abadi" panose="020B0604020104020204" pitchFamily="34" charset="0"/>
              </a:rPr>
              <a:t>, Logistic regression) </a:t>
            </a:r>
          </a:p>
          <a:p>
            <a:pPr marL="0" indent="0">
              <a:lnSpc>
                <a:spcPct val="100000"/>
              </a:lnSpc>
              <a:spcBef>
                <a:spcPts val="1400"/>
              </a:spcBef>
              <a:buNone/>
            </a:pPr>
            <a:r>
              <a:rPr lang="en-US" sz="2200" b="1" u="sng" dirty="0">
                <a:solidFill>
                  <a:schemeClr val="accent3">
                    <a:lumMod val="25000"/>
                  </a:schemeClr>
                </a:solidFill>
                <a:latin typeface="Abadi" panose="020B0604020104020204" pitchFamily="34" charset="0"/>
              </a:rPr>
              <a:t>Summary of result</a:t>
            </a:r>
          </a:p>
          <a:p>
            <a:pPr>
              <a:spcBef>
                <a:spcPts val="1400"/>
              </a:spcBef>
            </a:pPr>
            <a:r>
              <a:rPr lang="en-US" sz="1800" dirty="0">
                <a:solidFill>
                  <a:schemeClr val="accent3">
                    <a:lumMod val="25000"/>
                  </a:schemeClr>
                </a:solidFill>
                <a:latin typeface="Abadi" panose="020B0604020104020204" pitchFamily="34" charset="0"/>
              </a:rPr>
              <a:t>Interactive Dashboard made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-Dash that helps with easy visual analysis</a:t>
            </a:r>
          </a:p>
          <a:p>
            <a:pPr>
              <a:spcBef>
                <a:spcPts val="1400"/>
              </a:spcBef>
            </a:pPr>
            <a:r>
              <a:rPr lang="en-US" sz="1800" dirty="0">
                <a:solidFill>
                  <a:schemeClr val="accent3">
                    <a:lumMod val="25000"/>
                  </a:schemeClr>
                </a:solidFill>
                <a:latin typeface="Abadi" panose="020B0604020104020204" pitchFamily="34" charset="0"/>
              </a:rPr>
              <a:t>ML Model selection done to prediction if the first stage will land with 83.3%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2B01EF8-FC34-4975-AC60-35EF54129BFF}"/>
              </a:ext>
            </a:extLst>
          </p:cNvPr>
          <p:cNvPicPr>
            <a:picLocks noChangeAspect="1"/>
          </p:cNvPicPr>
          <p:nvPr/>
        </p:nvPicPr>
        <p:blipFill>
          <a:blip r:embed="rId3"/>
          <a:stretch>
            <a:fillRect/>
          </a:stretch>
        </p:blipFill>
        <p:spPr>
          <a:xfrm>
            <a:off x="1318243" y="2901742"/>
            <a:ext cx="9419136" cy="183657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7FD9D290-CCF0-49D6-85F0-234A7A872353}"/>
              </a:ext>
            </a:extLst>
          </p:cNvPr>
          <p:cNvPicPr>
            <a:picLocks noChangeAspect="1"/>
          </p:cNvPicPr>
          <p:nvPr/>
        </p:nvPicPr>
        <p:blipFill>
          <a:blip r:embed="rId3"/>
          <a:stretch>
            <a:fillRect/>
          </a:stretch>
        </p:blipFill>
        <p:spPr>
          <a:xfrm>
            <a:off x="906390" y="2459751"/>
            <a:ext cx="10515600" cy="331557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C69CBF7-9C2E-44C1-9424-DD769464EA25}"/>
              </a:ext>
            </a:extLst>
          </p:cNvPr>
          <p:cNvPicPr>
            <a:picLocks noChangeAspect="1"/>
          </p:cNvPicPr>
          <p:nvPr/>
        </p:nvPicPr>
        <p:blipFill>
          <a:blip r:embed="rId3"/>
          <a:stretch>
            <a:fillRect/>
          </a:stretch>
        </p:blipFill>
        <p:spPr>
          <a:xfrm>
            <a:off x="259913" y="2992164"/>
            <a:ext cx="11596636" cy="179004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8A3D0E3-59A0-470D-8566-1D285173F010}"/>
              </a:ext>
            </a:extLst>
          </p:cNvPr>
          <p:cNvPicPr>
            <a:picLocks noChangeAspect="1"/>
          </p:cNvPicPr>
          <p:nvPr/>
        </p:nvPicPr>
        <p:blipFill>
          <a:blip r:embed="rId3"/>
          <a:stretch>
            <a:fillRect/>
          </a:stretch>
        </p:blipFill>
        <p:spPr>
          <a:xfrm>
            <a:off x="168165" y="3126788"/>
            <a:ext cx="11855669" cy="210124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a:extLst>
              <a:ext uri="{FF2B5EF4-FFF2-40B4-BE49-F238E27FC236}">
                <a16:creationId xmlns:a16="http://schemas.microsoft.com/office/drawing/2014/main" id="{E76878D8-94BB-4E32-91EC-9592B3D6F7ED}"/>
              </a:ext>
            </a:extLst>
          </p:cNvPr>
          <p:cNvPicPr>
            <a:picLocks noChangeAspect="1"/>
          </p:cNvPicPr>
          <p:nvPr/>
        </p:nvPicPr>
        <p:blipFill>
          <a:blip r:embed="rId3"/>
          <a:stretch>
            <a:fillRect/>
          </a:stretch>
        </p:blipFill>
        <p:spPr>
          <a:xfrm>
            <a:off x="354717" y="1608941"/>
            <a:ext cx="7131409" cy="3488576"/>
          </a:xfrm>
          <a:prstGeom prst="rect">
            <a:avLst/>
          </a:prstGeom>
        </p:spPr>
      </p:pic>
      <p:pic>
        <p:nvPicPr>
          <p:cNvPr id="8" name="Picture 7">
            <a:extLst>
              <a:ext uri="{FF2B5EF4-FFF2-40B4-BE49-F238E27FC236}">
                <a16:creationId xmlns:a16="http://schemas.microsoft.com/office/drawing/2014/main" id="{89A71298-2C17-4D1B-B332-24307DECE172}"/>
              </a:ext>
            </a:extLst>
          </p:cNvPr>
          <p:cNvPicPr>
            <a:picLocks noChangeAspect="1"/>
          </p:cNvPicPr>
          <p:nvPr/>
        </p:nvPicPr>
        <p:blipFill>
          <a:blip r:embed="rId4"/>
          <a:stretch>
            <a:fillRect/>
          </a:stretch>
        </p:blipFill>
        <p:spPr>
          <a:xfrm>
            <a:off x="8152738" y="1377289"/>
            <a:ext cx="3132873" cy="2268216"/>
          </a:xfrm>
          <a:prstGeom prst="rect">
            <a:avLst/>
          </a:prstGeom>
        </p:spPr>
      </p:pic>
      <p:pic>
        <p:nvPicPr>
          <p:cNvPr id="10" name="Picture 9">
            <a:extLst>
              <a:ext uri="{FF2B5EF4-FFF2-40B4-BE49-F238E27FC236}">
                <a16:creationId xmlns:a16="http://schemas.microsoft.com/office/drawing/2014/main" id="{C430154F-8F4F-4DE3-A077-2E62884F92CE}"/>
              </a:ext>
            </a:extLst>
          </p:cNvPr>
          <p:cNvPicPr>
            <a:picLocks noChangeAspect="1"/>
          </p:cNvPicPr>
          <p:nvPr/>
        </p:nvPicPr>
        <p:blipFill>
          <a:blip r:embed="rId5"/>
          <a:stretch>
            <a:fillRect/>
          </a:stretch>
        </p:blipFill>
        <p:spPr>
          <a:xfrm>
            <a:off x="8152738" y="3730843"/>
            <a:ext cx="3132873" cy="2165460"/>
          </a:xfrm>
          <a:prstGeom prst="rect">
            <a:avLst/>
          </a:prstGeom>
        </p:spPr>
      </p:pic>
      <p:sp>
        <p:nvSpPr>
          <p:cNvPr id="11" name="TextBox 10">
            <a:extLst>
              <a:ext uri="{FF2B5EF4-FFF2-40B4-BE49-F238E27FC236}">
                <a16:creationId xmlns:a16="http://schemas.microsoft.com/office/drawing/2014/main" id="{4A9CEA69-BE49-4989-BF07-6D041E63E61B}"/>
              </a:ext>
            </a:extLst>
          </p:cNvPr>
          <p:cNvSpPr txBox="1"/>
          <p:nvPr/>
        </p:nvSpPr>
        <p:spPr>
          <a:xfrm>
            <a:off x="430924" y="5602014"/>
            <a:ext cx="7131409" cy="369332"/>
          </a:xfrm>
          <a:prstGeom prst="rect">
            <a:avLst/>
          </a:prstGeom>
          <a:noFill/>
        </p:spPr>
        <p:txBody>
          <a:bodyPr wrap="square" rtlCol="0">
            <a:spAutoFit/>
          </a:bodyPr>
          <a:lstStyle/>
          <a:p>
            <a:r>
              <a:rPr lang="en-US" dirty="0"/>
              <a:t>All launch sites are located near the coast</a:t>
            </a:r>
            <a:endParaRPr lang="en-IN"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Outcome of launch</a:t>
            </a:r>
          </a:p>
        </p:txBody>
      </p:sp>
      <p:pic>
        <p:nvPicPr>
          <p:cNvPr id="4" name="Picture 3">
            <a:extLst>
              <a:ext uri="{FF2B5EF4-FFF2-40B4-BE49-F238E27FC236}">
                <a16:creationId xmlns:a16="http://schemas.microsoft.com/office/drawing/2014/main" id="{E157B6DE-766C-48C7-AB7E-846C234F8808}"/>
              </a:ext>
            </a:extLst>
          </p:cNvPr>
          <p:cNvPicPr>
            <a:picLocks noChangeAspect="1"/>
          </p:cNvPicPr>
          <p:nvPr/>
        </p:nvPicPr>
        <p:blipFill>
          <a:blip r:embed="rId3"/>
          <a:stretch>
            <a:fillRect/>
          </a:stretch>
        </p:blipFill>
        <p:spPr>
          <a:xfrm>
            <a:off x="2828815" y="1767696"/>
            <a:ext cx="6534369" cy="389738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to coast</a:t>
            </a:r>
          </a:p>
        </p:txBody>
      </p:sp>
      <p:pic>
        <p:nvPicPr>
          <p:cNvPr id="4" name="Picture 3">
            <a:extLst>
              <a:ext uri="{FF2B5EF4-FFF2-40B4-BE49-F238E27FC236}">
                <a16:creationId xmlns:a16="http://schemas.microsoft.com/office/drawing/2014/main" id="{12702A06-3CFC-458B-8DF0-78838C195AFD}"/>
              </a:ext>
            </a:extLst>
          </p:cNvPr>
          <p:cNvPicPr>
            <a:picLocks noChangeAspect="1"/>
          </p:cNvPicPr>
          <p:nvPr/>
        </p:nvPicPr>
        <p:blipFill>
          <a:blip r:embed="rId3"/>
          <a:stretch>
            <a:fillRect/>
          </a:stretch>
        </p:blipFill>
        <p:spPr>
          <a:xfrm>
            <a:off x="1842548" y="1646686"/>
            <a:ext cx="8370526" cy="437888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Pie chart showing the success percentage achieved by each launch site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7C5397B5-AEA6-4334-BD92-AB625A1A0EBC}"/>
              </a:ext>
            </a:extLst>
          </p:cNvPr>
          <p:cNvPicPr>
            <a:picLocks noChangeAspect="1"/>
          </p:cNvPicPr>
          <p:nvPr/>
        </p:nvPicPr>
        <p:blipFill>
          <a:blip r:embed="rId3"/>
          <a:stretch>
            <a:fillRect/>
          </a:stretch>
        </p:blipFill>
        <p:spPr>
          <a:xfrm>
            <a:off x="921968" y="1539686"/>
            <a:ext cx="10211685" cy="468670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27857" y="1471447"/>
            <a:ext cx="10430325" cy="4847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u="sng"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800" dirty="0">
                <a:solidFill>
                  <a:schemeClr val="accent3">
                    <a:lumMod val="25000"/>
                  </a:schemeClr>
                </a:solidFill>
                <a:latin typeface="Abadi" panose="020B0604020104020204" pitchFamily="34" charset="0"/>
              </a:rPr>
              <a:t>SpaceX advertises Falcon 9 rocket cost of 62 million dollars while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marL="0" indent="0">
              <a:spcBef>
                <a:spcPts val="1400"/>
              </a:spcBef>
              <a:buNone/>
            </a:pPr>
            <a:endParaRPr lang="en-US" sz="1800" dirty="0">
              <a:solidFill>
                <a:schemeClr val="accent3">
                  <a:lumMod val="25000"/>
                </a:schemeClr>
              </a:solidFill>
              <a:latin typeface="Abadi" panose="020B0604020104020204" pitchFamily="34" charset="0"/>
            </a:endParaRPr>
          </a:p>
          <a:p>
            <a:pPr marL="0" indent="0">
              <a:spcBef>
                <a:spcPts val="1400"/>
              </a:spcBef>
              <a:buNone/>
            </a:pPr>
            <a:r>
              <a:rPr lang="en-US" sz="2200" b="1" u="sng" dirty="0">
                <a:solidFill>
                  <a:schemeClr val="accent3">
                    <a:lumMod val="25000"/>
                  </a:schemeClr>
                </a:solidFill>
                <a:latin typeface="Abadi" panose="020B0604020104020204" pitchFamily="34" charset="0"/>
              </a:rPr>
              <a:t>Problems find answers</a:t>
            </a:r>
          </a:p>
          <a:p>
            <a:pPr marL="0" indent="0">
              <a:spcBef>
                <a:spcPts val="1400"/>
              </a:spcBef>
              <a:buNone/>
            </a:pPr>
            <a:r>
              <a:rPr lang="en-US" sz="1800" dirty="0">
                <a:solidFill>
                  <a:schemeClr val="accent3">
                    <a:lumMod val="25000"/>
                  </a:schemeClr>
                </a:solidFill>
                <a:latin typeface="Abadi" panose="020B0604020104020204" pitchFamily="34" charset="0"/>
              </a:rPr>
              <a:t>Predict if the reusable first stage of the rocket will land or not.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Pie chart for the launch site with highest launch success ratio</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6CD09AD8-1A4F-4A96-B64B-6A5A09C941EC}"/>
              </a:ext>
            </a:extLst>
          </p:cNvPr>
          <p:cNvPicPr>
            <a:picLocks noChangeAspect="1"/>
          </p:cNvPicPr>
          <p:nvPr/>
        </p:nvPicPr>
        <p:blipFill>
          <a:blip r:embed="rId3"/>
          <a:stretch>
            <a:fillRect/>
          </a:stretch>
        </p:blipFill>
        <p:spPr>
          <a:xfrm>
            <a:off x="1009606" y="1585410"/>
            <a:ext cx="10036410" cy="464098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Payload vs. Launch Outcome scatter plot for all sites, with different payload selected in the range slider</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8B6FB347-839F-49F0-887B-3CD582929956}"/>
              </a:ext>
            </a:extLst>
          </p:cNvPr>
          <p:cNvPicPr>
            <a:picLocks noChangeAspect="1"/>
          </p:cNvPicPr>
          <p:nvPr/>
        </p:nvPicPr>
        <p:blipFill>
          <a:blip r:embed="rId3"/>
          <a:stretch>
            <a:fillRect/>
          </a:stretch>
        </p:blipFill>
        <p:spPr>
          <a:xfrm>
            <a:off x="229333" y="2144038"/>
            <a:ext cx="5949353" cy="3245590"/>
          </a:xfrm>
          <a:prstGeom prst="rect">
            <a:avLst/>
          </a:prstGeom>
        </p:spPr>
      </p:pic>
      <p:pic>
        <p:nvPicPr>
          <p:cNvPr id="7" name="Picture 6">
            <a:extLst>
              <a:ext uri="{FF2B5EF4-FFF2-40B4-BE49-F238E27FC236}">
                <a16:creationId xmlns:a16="http://schemas.microsoft.com/office/drawing/2014/main" id="{134D04EB-AA7A-43A8-BE50-F5B8B3511D6E}"/>
              </a:ext>
            </a:extLst>
          </p:cNvPr>
          <p:cNvPicPr>
            <a:picLocks noChangeAspect="1"/>
          </p:cNvPicPr>
          <p:nvPr/>
        </p:nvPicPr>
        <p:blipFill>
          <a:blip r:embed="rId4"/>
          <a:stretch>
            <a:fillRect/>
          </a:stretch>
        </p:blipFill>
        <p:spPr>
          <a:xfrm>
            <a:off x="6359974" y="2144038"/>
            <a:ext cx="5602693" cy="324559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TextBox 5">
            <a:extLst>
              <a:ext uri="{FF2B5EF4-FFF2-40B4-BE49-F238E27FC236}">
                <a16:creationId xmlns:a16="http://schemas.microsoft.com/office/drawing/2014/main" id="{048FA206-3DFC-412F-A117-C66147F350F0}"/>
              </a:ext>
            </a:extLst>
          </p:cNvPr>
          <p:cNvSpPr txBox="1"/>
          <p:nvPr/>
        </p:nvSpPr>
        <p:spPr>
          <a:xfrm>
            <a:off x="649716" y="4367101"/>
            <a:ext cx="10175939" cy="923330"/>
          </a:xfrm>
          <a:prstGeom prst="rect">
            <a:avLst/>
          </a:prstGeom>
          <a:noFill/>
        </p:spPr>
        <p:txBody>
          <a:bodyPr wrap="square" rtlCol="0">
            <a:spAutoFit/>
          </a:bodyPr>
          <a:lstStyle/>
          <a:p>
            <a:pPr marL="285750" indent="-285750">
              <a:buFont typeface="Arial" panose="020B0604020202020204" pitchFamily="34" charset="0"/>
              <a:buChar char="•"/>
            </a:pPr>
            <a:r>
              <a:rPr lang="en-US" dirty="0"/>
              <a:t>All the models under consideration gave the same accuracy score on the testing dataset</a:t>
            </a:r>
          </a:p>
          <a:p>
            <a:pPr marL="285750" indent="-285750">
              <a:buFont typeface="Arial" panose="020B0604020202020204" pitchFamily="34" charset="0"/>
              <a:buChar char="•"/>
            </a:pPr>
            <a:r>
              <a:rPr lang="en-US" dirty="0"/>
              <a:t>Decision tree was selected as the final model due to slightly better performance on the training data (Decision tress is prone to overfitting yet for the sake of selection we will go ahead with it) </a:t>
            </a:r>
            <a:endParaRPr lang="en-IN" dirty="0"/>
          </a:p>
        </p:txBody>
      </p:sp>
      <p:pic>
        <p:nvPicPr>
          <p:cNvPr id="10" name="Picture 9">
            <a:extLst>
              <a:ext uri="{FF2B5EF4-FFF2-40B4-BE49-F238E27FC236}">
                <a16:creationId xmlns:a16="http://schemas.microsoft.com/office/drawing/2014/main" id="{56032E57-9071-43BC-A1B3-41CFB15BEAFC}"/>
              </a:ext>
            </a:extLst>
          </p:cNvPr>
          <p:cNvPicPr>
            <a:picLocks noChangeAspect="1"/>
          </p:cNvPicPr>
          <p:nvPr/>
        </p:nvPicPr>
        <p:blipFill rotWithShape="1">
          <a:blip r:embed="rId3"/>
          <a:srcRect r="19826"/>
          <a:stretch/>
        </p:blipFill>
        <p:spPr>
          <a:xfrm>
            <a:off x="102025" y="1684613"/>
            <a:ext cx="5920403" cy="2316681"/>
          </a:xfrm>
          <a:prstGeom prst="rect">
            <a:avLst/>
          </a:prstGeom>
        </p:spPr>
      </p:pic>
      <p:sp>
        <p:nvSpPr>
          <p:cNvPr id="8" name="TextBox 7">
            <a:extLst>
              <a:ext uri="{FF2B5EF4-FFF2-40B4-BE49-F238E27FC236}">
                <a16:creationId xmlns:a16="http://schemas.microsoft.com/office/drawing/2014/main" id="{8065713A-C090-479E-B043-498A9D6B8BBF}"/>
              </a:ext>
            </a:extLst>
          </p:cNvPr>
          <p:cNvSpPr txBox="1"/>
          <p:nvPr/>
        </p:nvSpPr>
        <p:spPr>
          <a:xfrm>
            <a:off x="649716" y="2113678"/>
            <a:ext cx="1045312" cy="369332"/>
          </a:xfrm>
          <a:prstGeom prst="rect">
            <a:avLst/>
          </a:prstGeom>
          <a:noFill/>
        </p:spPr>
        <p:txBody>
          <a:bodyPr wrap="square" rtlCol="0">
            <a:spAutoFit/>
          </a:bodyPr>
          <a:lstStyle/>
          <a:p>
            <a:r>
              <a:rPr lang="en-US" dirty="0"/>
              <a:t>Test Split</a:t>
            </a:r>
            <a:endParaRPr lang="en-IN" dirty="0"/>
          </a:p>
        </p:txBody>
      </p:sp>
      <p:pic>
        <p:nvPicPr>
          <p:cNvPr id="12" name="Picture 11">
            <a:extLst>
              <a:ext uri="{FF2B5EF4-FFF2-40B4-BE49-F238E27FC236}">
                <a16:creationId xmlns:a16="http://schemas.microsoft.com/office/drawing/2014/main" id="{72B7B09D-4E52-4C91-9AF4-68649FB817D5}"/>
              </a:ext>
            </a:extLst>
          </p:cNvPr>
          <p:cNvPicPr>
            <a:picLocks noChangeAspect="1"/>
          </p:cNvPicPr>
          <p:nvPr/>
        </p:nvPicPr>
        <p:blipFill>
          <a:blip r:embed="rId4"/>
          <a:stretch>
            <a:fillRect/>
          </a:stretch>
        </p:blipFill>
        <p:spPr>
          <a:xfrm>
            <a:off x="6169574" y="1684612"/>
            <a:ext cx="5714799" cy="2316681"/>
          </a:xfrm>
          <a:prstGeom prst="rect">
            <a:avLst/>
          </a:prstGeom>
        </p:spPr>
      </p:pic>
      <p:sp>
        <p:nvSpPr>
          <p:cNvPr id="13" name="TextBox 12">
            <a:extLst>
              <a:ext uri="{FF2B5EF4-FFF2-40B4-BE49-F238E27FC236}">
                <a16:creationId xmlns:a16="http://schemas.microsoft.com/office/drawing/2014/main" id="{3D1DF84E-31F9-4B8F-8ABE-BFBEAA648748}"/>
              </a:ext>
            </a:extLst>
          </p:cNvPr>
          <p:cNvSpPr txBox="1"/>
          <p:nvPr/>
        </p:nvSpPr>
        <p:spPr>
          <a:xfrm>
            <a:off x="6383109" y="2113678"/>
            <a:ext cx="1394546" cy="369332"/>
          </a:xfrm>
          <a:prstGeom prst="rect">
            <a:avLst/>
          </a:prstGeom>
          <a:noFill/>
        </p:spPr>
        <p:txBody>
          <a:bodyPr wrap="square" rtlCol="0">
            <a:spAutoFit/>
          </a:bodyPr>
          <a:lstStyle/>
          <a:p>
            <a:r>
              <a:rPr lang="en-US" dirty="0"/>
              <a:t>Train Split</a:t>
            </a:r>
            <a:endParaRPr lang="en-IN"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71448"/>
            <a:ext cx="9477960" cy="43975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confusion matrix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7FDD03C-E432-41FF-9DA5-DC80B909FD9E}"/>
              </a:ext>
            </a:extLst>
          </p:cNvPr>
          <p:cNvPicPr>
            <a:picLocks noChangeAspect="1"/>
          </p:cNvPicPr>
          <p:nvPr/>
        </p:nvPicPr>
        <p:blipFill>
          <a:blip r:embed="rId3"/>
          <a:stretch>
            <a:fillRect/>
          </a:stretch>
        </p:blipFill>
        <p:spPr>
          <a:xfrm>
            <a:off x="3413527" y="2125718"/>
            <a:ext cx="5364945" cy="345215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393492" cy="4351338"/>
          </a:xfrm>
          <a:prstGeom prst="rect">
            <a:avLst/>
          </a:prstGeom>
        </p:spPr>
        <p:txBody>
          <a:bodyPr>
            <a:normAutofit/>
          </a:bodyPr>
          <a:lstStyle/>
          <a:p>
            <a:pPr>
              <a:lnSpc>
                <a:spcPct val="100000"/>
              </a:lnSpc>
              <a:spcBef>
                <a:spcPts val="1400"/>
              </a:spcBef>
            </a:pPr>
            <a:r>
              <a:rPr lang="en-US" sz="1800" dirty="0"/>
              <a:t>The Tree Classifier Algorithm is the best for Machine Learning for this dataset </a:t>
            </a:r>
          </a:p>
          <a:p>
            <a:pPr>
              <a:lnSpc>
                <a:spcPct val="100000"/>
              </a:lnSpc>
              <a:spcBef>
                <a:spcPts val="1400"/>
              </a:spcBef>
            </a:pPr>
            <a:r>
              <a:rPr lang="en-US" sz="1800" dirty="0"/>
              <a:t>The success rates for SpaceX launches increases proportionally with time suggesting that advances in technology  and learning from past is key in increasing success rate</a:t>
            </a:r>
          </a:p>
          <a:p>
            <a:pPr>
              <a:lnSpc>
                <a:spcPct val="100000"/>
              </a:lnSpc>
              <a:spcBef>
                <a:spcPts val="1400"/>
              </a:spcBef>
            </a:pPr>
            <a:r>
              <a:rPr lang="en-US" sz="1800" dirty="0"/>
              <a:t>We can see that KSC LC-39A had the most successful launches from all the sites  </a:t>
            </a:r>
          </a:p>
          <a:p>
            <a:pPr>
              <a:lnSpc>
                <a:spcPct val="100000"/>
              </a:lnSpc>
              <a:spcBef>
                <a:spcPts val="1400"/>
              </a:spcBef>
            </a:pPr>
            <a:r>
              <a:rPr lang="en-US" sz="1800" dirty="0"/>
              <a:t>Orbit GEO,HEO,SSO,ES-L1 has the best Success Rate</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271752"/>
            <a:ext cx="10515600" cy="449763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Effect of Payload mass on success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35B04FD8-46B6-4CDC-92EE-FC0C6B343F8F}"/>
              </a:ext>
            </a:extLst>
          </p:cNvPr>
          <p:cNvPicPr>
            <a:picLocks noChangeAspect="1"/>
          </p:cNvPicPr>
          <p:nvPr/>
        </p:nvPicPr>
        <p:blipFill>
          <a:blip r:embed="rId4"/>
          <a:stretch>
            <a:fillRect/>
          </a:stretch>
        </p:blipFill>
        <p:spPr>
          <a:xfrm>
            <a:off x="1034785" y="1713227"/>
            <a:ext cx="7386768" cy="4056158"/>
          </a:xfrm>
          <a:prstGeom prst="rect">
            <a:avLst/>
          </a:prstGeom>
        </p:spPr>
      </p:pic>
      <p:sp>
        <p:nvSpPr>
          <p:cNvPr id="7" name="TextBox 6">
            <a:extLst>
              <a:ext uri="{FF2B5EF4-FFF2-40B4-BE49-F238E27FC236}">
                <a16:creationId xmlns:a16="http://schemas.microsoft.com/office/drawing/2014/main" id="{09AAFAF9-6337-4D2B-B789-076F8AE0AB50}"/>
              </a:ext>
            </a:extLst>
          </p:cNvPr>
          <p:cNvSpPr txBox="1"/>
          <p:nvPr/>
        </p:nvSpPr>
        <p:spPr>
          <a:xfrm>
            <a:off x="273269" y="5764727"/>
            <a:ext cx="10783613" cy="923330"/>
          </a:xfrm>
          <a:prstGeom prst="rect">
            <a:avLst/>
          </a:prstGeom>
          <a:noFill/>
        </p:spPr>
        <p:txBody>
          <a:bodyPr wrap="square" rtlCol="0">
            <a:spAutoFit/>
          </a:bodyPr>
          <a:lstStyle/>
          <a:p>
            <a:r>
              <a:rPr lang="en-US" dirty="0"/>
              <a:t>Payload when considered alone suggests that heavier payloads(&gt;7000kg) perform better but,</a:t>
            </a:r>
          </a:p>
          <a:p>
            <a:r>
              <a:rPr lang="en-US" dirty="0"/>
              <a:t>When we combine payload and year of launch the trend is not as convincing as higher payload launches started only on 2017 where the success rate of even lighter payload is almost the same during that time period . </a:t>
            </a:r>
            <a:endParaRPr lang="en-IN" dirty="0"/>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24303"/>
            <a:ext cx="10104817" cy="524466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72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Data was collected by using various SpaceX REST API endpoints (</a:t>
            </a:r>
            <a:r>
              <a:rPr lang="en-US" sz="6400" dirty="0">
                <a:solidFill>
                  <a:schemeClr val="bg2">
                    <a:lumMod val="50000"/>
                  </a:schemeClr>
                </a:solidFill>
                <a:latin typeface="Abadi"/>
                <a:hlinkClick r:id="rId4"/>
              </a:rPr>
              <a:t>https://api.spacexdata.com/v4/</a:t>
            </a:r>
            <a:r>
              <a:rPr lang="en-US" sz="6400" dirty="0">
                <a:solidFill>
                  <a:schemeClr val="bg2">
                    <a:lumMod val="50000"/>
                  </a:schemeClr>
                </a:solidFill>
                <a:latin typeface="Abadi"/>
              </a:rPr>
              <a:t>)</a:t>
            </a:r>
          </a:p>
          <a:p>
            <a:pPr lvl="1">
              <a:lnSpc>
                <a:spcPct val="120000"/>
              </a:lnSpc>
              <a:spcBef>
                <a:spcPts val="1400"/>
              </a:spcBef>
            </a:pPr>
            <a:r>
              <a:rPr lang="en-US" sz="6400" dirty="0">
                <a:solidFill>
                  <a:schemeClr val="bg2">
                    <a:lumMod val="50000"/>
                  </a:schemeClr>
                </a:solidFill>
                <a:latin typeface="Abadi"/>
              </a:rPr>
              <a:t>Another source of data was obtained by web-scrapping Wikipedia (</a:t>
            </a:r>
            <a:r>
              <a:rPr lang="en-US" sz="6400" dirty="0">
                <a:solidFill>
                  <a:schemeClr val="bg2">
                    <a:lumMod val="50000"/>
                  </a:schemeClr>
                </a:solidFill>
                <a:latin typeface="Abadi"/>
                <a:hlinkClick r:id="rId5"/>
              </a:rPr>
              <a:t>https://en.wikipedia.org/wiki/List_of_Falcon\_9\_and_Falcon_Heavy_launches</a:t>
            </a:r>
            <a:r>
              <a:rPr lang="en-US" sz="6400" dirty="0">
                <a:solidFill>
                  <a:schemeClr val="bg2">
                    <a:lumMod val="50000"/>
                  </a:schemeClr>
                </a:solidFill>
                <a:latin typeface="Abadi"/>
              </a:rPr>
              <a:t>) using beautiful soup</a:t>
            </a:r>
          </a:p>
          <a:p>
            <a:pPr>
              <a:lnSpc>
                <a:spcPct val="120000"/>
              </a:lnSpc>
              <a:spcBef>
                <a:spcPts val="1400"/>
              </a:spcBef>
            </a:pPr>
            <a:r>
              <a:rPr lang="en-US" sz="72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Data wrangling was done using python to take care of missing values, performing one hot encoding and feature addition was done by merging results from multiple APIs</a:t>
            </a:r>
          </a:p>
          <a:p>
            <a:pPr>
              <a:lnSpc>
                <a:spcPct val="120000"/>
              </a:lnSpc>
              <a:spcBef>
                <a:spcPts val="1400"/>
              </a:spcBef>
            </a:pPr>
            <a:r>
              <a:rPr lang="en-US" sz="7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1400"/>
              </a:spcBef>
            </a:pPr>
            <a:r>
              <a:rPr lang="en-US" sz="72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The cleaned data was split into train and test data, different classification ML models like SVM, Decision Tree, </a:t>
            </a:r>
            <a:r>
              <a:rPr lang="en-US" sz="6400" dirty="0" err="1">
                <a:solidFill>
                  <a:schemeClr val="bg2">
                    <a:lumMod val="50000"/>
                  </a:schemeClr>
                </a:solidFill>
                <a:latin typeface="Abadi"/>
              </a:rPr>
              <a:t>Knn</a:t>
            </a:r>
            <a:r>
              <a:rPr lang="en-US" sz="6400" dirty="0">
                <a:solidFill>
                  <a:schemeClr val="bg2">
                    <a:lumMod val="50000"/>
                  </a:schemeClr>
                </a:solidFill>
                <a:latin typeface="Abadi"/>
              </a:rPr>
              <a:t>, Logistic regression were trained using the training data, </a:t>
            </a:r>
            <a:r>
              <a:rPr lang="en-US" sz="6400" dirty="0" err="1">
                <a:solidFill>
                  <a:schemeClr val="bg2">
                    <a:lumMod val="50000"/>
                  </a:schemeClr>
                </a:solidFill>
                <a:latin typeface="Abadi"/>
              </a:rPr>
              <a:t>GridSearchCV</a:t>
            </a:r>
            <a:r>
              <a:rPr lang="en-US" sz="6400" dirty="0">
                <a:solidFill>
                  <a:schemeClr val="bg2">
                    <a:lumMod val="50000"/>
                  </a:schemeClr>
                </a:solidFill>
                <a:latin typeface="Abadi"/>
              </a:rPr>
              <a:t> was used to find the optimum hyperparameter for each of the model and the accuracy score was computed for each of the model on the test data. The model with the highest test accuracy score is selected for the final prediction.</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1448"/>
            <a:ext cx="10515600" cy="4705515"/>
          </a:xfrm>
          <a:prstGeom prst="rect">
            <a:avLst/>
          </a:prstGeom>
        </p:spPr>
        <p:txBody>
          <a:bodyPr/>
          <a:lstStyle/>
          <a:p>
            <a:pPr lvl="1">
              <a:lnSpc>
                <a:spcPct val="120000"/>
              </a:lnSpc>
              <a:spcBef>
                <a:spcPts val="1400"/>
              </a:spcBef>
            </a:pPr>
            <a:r>
              <a:rPr lang="en-US" sz="2400" b="1" dirty="0">
                <a:solidFill>
                  <a:schemeClr val="bg2">
                    <a:lumMod val="50000"/>
                  </a:schemeClr>
                </a:solidFill>
                <a:latin typeface="Abadi"/>
              </a:rPr>
              <a:t>Rest API</a:t>
            </a:r>
          </a:p>
          <a:p>
            <a:pPr marL="457200" lvl="1" indent="0">
              <a:lnSpc>
                <a:spcPct val="120000"/>
              </a:lnSpc>
              <a:spcBef>
                <a:spcPts val="1400"/>
              </a:spcBef>
              <a:buNone/>
            </a:pPr>
            <a:r>
              <a:rPr lang="en-US" sz="2400" dirty="0">
                <a:solidFill>
                  <a:schemeClr val="bg2">
                    <a:lumMod val="50000"/>
                  </a:schemeClr>
                </a:solidFill>
                <a:latin typeface="Abadi"/>
              </a:rPr>
              <a:t>Data was collected by using various SpaceX REST API endpoints (</a:t>
            </a:r>
            <a:r>
              <a:rPr lang="en-US" sz="2400" dirty="0">
                <a:solidFill>
                  <a:schemeClr val="bg2">
                    <a:lumMod val="50000"/>
                  </a:schemeClr>
                </a:solidFill>
                <a:latin typeface="Abadi"/>
                <a:hlinkClick r:id="rId3"/>
              </a:rPr>
              <a:t>https://api.spacexdata.com/v4/</a:t>
            </a:r>
            <a:r>
              <a:rPr lang="en-US" sz="2400" dirty="0">
                <a:solidFill>
                  <a:schemeClr val="bg2">
                    <a:lumMod val="50000"/>
                  </a:schemeClr>
                </a:solidFill>
                <a:latin typeface="Abadi"/>
              </a:rPr>
              <a:t>)</a:t>
            </a:r>
          </a:p>
          <a:p>
            <a:pPr lvl="1">
              <a:lnSpc>
                <a:spcPct val="120000"/>
              </a:lnSpc>
              <a:spcBef>
                <a:spcPts val="1400"/>
              </a:spcBef>
            </a:pPr>
            <a:r>
              <a:rPr lang="en-US" sz="2400" b="1" dirty="0">
                <a:solidFill>
                  <a:schemeClr val="bg2">
                    <a:lumMod val="50000"/>
                  </a:schemeClr>
                </a:solidFill>
                <a:latin typeface="Abadi"/>
              </a:rPr>
              <a:t>Web Scrapping</a:t>
            </a:r>
          </a:p>
          <a:p>
            <a:pPr marL="457200" lvl="1" indent="0">
              <a:lnSpc>
                <a:spcPct val="120000"/>
              </a:lnSpc>
              <a:spcBef>
                <a:spcPts val="1400"/>
              </a:spcBef>
              <a:buNone/>
            </a:pPr>
            <a:r>
              <a:rPr lang="en-US" sz="2400" dirty="0">
                <a:solidFill>
                  <a:schemeClr val="bg2">
                    <a:lumMod val="50000"/>
                  </a:schemeClr>
                </a:solidFill>
                <a:latin typeface="Abadi"/>
              </a:rPr>
              <a:t>Another source of data was obtained by web-scrapping Wikipedia (</a:t>
            </a:r>
            <a:r>
              <a:rPr lang="en-US" sz="2400" dirty="0">
                <a:solidFill>
                  <a:schemeClr val="bg2">
                    <a:lumMod val="50000"/>
                  </a:schemeClr>
                </a:solidFill>
                <a:latin typeface="Abadi"/>
                <a:hlinkClick r:id="rId4"/>
              </a:rPr>
              <a:t>https://en.wikipedia.org/wiki/List_of_Falcon\_9\_and_Falcon_Heavy_launches</a:t>
            </a:r>
            <a:r>
              <a:rPr lang="en-US" sz="2400" dirty="0">
                <a:solidFill>
                  <a:schemeClr val="bg2">
                    <a:lumMod val="50000"/>
                  </a:schemeClr>
                </a:solidFill>
                <a:latin typeface="Abadi"/>
              </a:rPr>
              <a:t>) using beautiful soup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main data for the launch was collected using </a:t>
            </a:r>
            <a:r>
              <a:rPr lang="en-US" sz="1600" dirty="0">
                <a:solidFill>
                  <a:schemeClr val="accent3">
                    <a:lumMod val="25000"/>
                  </a:schemeClr>
                </a:solidFill>
                <a:latin typeface="Abadi" panose="020B0604020104020204" pitchFamily="34" charset="0"/>
                <a:hlinkClick r:id="rId4"/>
              </a:rPr>
              <a:t>https://api.spacexdata.com/v4/launches/past</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a:rPr>
              <a:t>Feature addition to the main data was done requesting data from different APIs</a:t>
            </a:r>
          </a:p>
          <a:p>
            <a:pPr marL="457200" lvl="1" indent="0">
              <a:lnSpc>
                <a:spcPct val="100000"/>
              </a:lnSpc>
              <a:spcBef>
                <a:spcPts val="1400"/>
              </a:spcBef>
              <a:buNone/>
            </a:pPr>
            <a:r>
              <a:rPr lang="en-US" sz="1200" dirty="0">
                <a:solidFill>
                  <a:schemeClr val="accent3">
                    <a:lumMod val="25000"/>
                  </a:schemeClr>
                </a:solidFill>
                <a:latin typeface="Abadi"/>
              </a:rPr>
              <a:t>Booster info </a:t>
            </a:r>
            <a:r>
              <a:rPr lang="en-US" sz="1200" dirty="0">
                <a:solidFill>
                  <a:schemeClr val="accent3">
                    <a:lumMod val="25000"/>
                  </a:schemeClr>
                </a:solidFill>
                <a:latin typeface="Abadi"/>
                <a:hlinkClick r:id="rId5"/>
              </a:rPr>
              <a:t>https://api.spacexdata.com/v4/rockets/</a:t>
            </a:r>
            <a:endParaRPr lang="en-US" sz="1200" dirty="0">
              <a:solidFill>
                <a:schemeClr val="accent3">
                  <a:lumMod val="25000"/>
                </a:schemeClr>
              </a:solidFill>
              <a:latin typeface="Abadi"/>
            </a:endParaRPr>
          </a:p>
          <a:p>
            <a:pPr marL="457200" lvl="1" indent="0">
              <a:lnSpc>
                <a:spcPct val="100000"/>
              </a:lnSpc>
              <a:spcBef>
                <a:spcPts val="1400"/>
              </a:spcBef>
              <a:buNone/>
            </a:pPr>
            <a:r>
              <a:rPr lang="en-US" sz="1200" dirty="0">
                <a:solidFill>
                  <a:schemeClr val="accent3">
                    <a:lumMod val="25000"/>
                  </a:schemeClr>
                </a:solidFill>
                <a:latin typeface="Abadi"/>
              </a:rPr>
              <a:t>Launch site - </a:t>
            </a:r>
            <a:r>
              <a:rPr lang="en-US" sz="1200" dirty="0">
                <a:solidFill>
                  <a:schemeClr val="accent3">
                    <a:lumMod val="25000"/>
                  </a:schemeClr>
                </a:solidFill>
                <a:latin typeface="Abadi"/>
                <a:hlinkClick r:id="rId6"/>
              </a:rPr>
              <a:t>https://api.spacexdata.com/v4/launchpads/</a:t>
            </a:r>
            <a:endParaRPr lang="en-US" sz="1200" dirty="0">
              <a:solidFill>
                <a:schemeClr val="accent3">
                  <a:lumMod val="25000"/>
                </a:schemeClr>
              </a:solidFill>
              <a:latin typeface="Abadi"/>
            </a:endParaRPr>
          </a:p>
          <a:p>
            <a:pPr marL="457200" lvl="1" indent="0">
              <a:lnSpc>
                <a:spcPct val="100000"/>
              </a:lnSpc>
              <a:spcBef>
                <a:spcPts val="1400"/>
              </a:spcBef>
              <a:buNone/>
            </a:pPr>
            <a:r>
              <a:rPr lang="en-US" sz="1200" dirty="0">
                <a:solidFill>
                  <a:schemeClr val="accent3">
                    <a:lumMod val="25000"/>
                  </a:schemeClr>
                </a:solidFill>
                <a:latin typeface="Abadi"/>
              </a:rPr>
              <a:t>Payload - </a:t>
            </a:r>
            <a:r>
              <a:rPr lang="en-US" sz="1200" dirty="0">
                <a:solidFill>
                  <a:schemeClr val="accent3">
                    <a:lumMod val="25000"/>
                  </a:schemeClr>
                </a:solidFill>
                <a:latin typeface="Abadi"/>
                <a:hlinkClick r:id="rId7"/>
              </a:rPr>
              <a:t>https://api.spacexdata.com/v4/payloads/</a:t>
            </a:r>
            <a:endParaRPr lang="en-US" sz="1200" dirty="0">
              <a:solidFill>
                <a:schemeClr val="accent3">
                  <a:lumMod val="25000"/>
                </a:schemeClr>
              </a:solidFill>
              <a:latin typeface="Abadi"/>
            </a:endParaRPr>
          </a:p>
          <a:p>
            <a:pPr marL="457200" lvl="1" indent="0">
              <a:lnSpc>
                <a:spcPct val="100000"/>
              </a:lnSpc>
              <a:spcBef>
                <a:spcPts val="1400"/>
              </a:spcBef>
              <a:buNone/>
            </a:pPr>
            <a:r>
              <a:rPr lang="en-US" sz="1200" dirty="0" err="1">
                <a:solidFill>
                  <a:schemeClr val="accent3">
                    <a:lumMod val="25000"/>
                  </a:schemeClr>
                </a:solidFill>
                <a:latin typeface="Abadi"/>
              </a:rPr>
              <a:t>CoreData</a:t>
            </a:r>
            <a:r>
              <a:rPr lang="en-US" sz="1200" dirty="0">
                <a:solidFill>
                  <a:schemeClr val="accent3">
                    <a:lumMod val="25000"/>
                  </a:schemeClr>
                </a:solidFill>
                <a:latin typeface="Abadi"/>
              </a:rPr>
              <a:t> - </a:t>
            </a:r>
            <a:r>
              <a:rPr lang="en-US" sz="1200" dirty="0">
                <a:solidFill>
                  <a:schemeClr val="accent3">
                    <a:lumMod val="25000"/>
                  </a:schemeClr>
                </a:solidFill>
                <a:latin typeface="Abadi"/>
                <a:hlinkClick r:id="rId8"/>
              </a:rPr>
              <a:t>https://api.spacexdata.com/v4/cores/</a:t>
            </a:r>
            <a:endParaRPr lang="en-US" sz="12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a:rPr>
              <a:t>Notebook link – </a:t>
            </a:r>
            <a:r>
              <a:rPr lang="en-US" sz="1600" dirty="0">
                <a:solidFill>
                  <a:schemeClr val="accent3">
                    <a:lumMod val="25000"/>
                  </a:schemeClr>
                </a:solidFill>
                <a:latin typeface="Abadi"/>
                <a:hlinkClick r:id="rId9"/>
              </a:rPr>
              <a:t>Click here</a:t>
            </a:r>
            <a:endParaRPr lang="en-US" sz="1600" dirty="0">
              <a:solidFill>
                <a:schemeClr val="accent3">
                  <a:lumMod val="25000"/>
                </a:schemeClr>
              </a:solidFill>
              <a:latin typeface="Abadi"/>
            </a:endParaRPr>
          </a:p>
          <a:p>
            <a:pPr marL="457200" lvl="1" indent="0">
              <a:lnSpc>
                <a:spcPct val="100000"/>
              </a:lnSpc>
              <a:spcBef>
                <a:spcPts val="1400"/>
              </a:spcBef>
              <a:buNone/>
            </a:pPr>
            <a:endParaRPr lang="en-US" sz="1200" dirty="0">
              <a:solidFill>
                <a:schemeClr val="accent3">
                  <a:lumMod val="25000"/>
                </a:schemeClr>
              </a:solidFill>
              <a:latin typeface="Abadi"/>
            </a:endParaRPr>
          </a:p>
          <a:p>
            <a:pPr marL="457200" lvl="1" indent="0">
              <a:lnSpc>
                <a:spcPct val="100000"/>
              </a:lnSpc>
              <a:spcBef>
                <a:spcPts val="1400"/>
              </a:spcBef>
              <a:buNone/>
            </a:pPr>
            <a:endParaRPr lang="en-US" sz="1200" dirty="0">
              <a:solidFill>
                <a:schemeClr val="accent3">
                  <a:lumMod val="25000"/>
                </a:schemeClr>
              </a:solidFill>
              <a:latin typeface="Abadi"/>
            </a:endParaRPr>
          </a:p>
          <a:p>
            <a:pPr marL="457200" lvl="1" indent="0">
              <a:lnSpc>
                <a:spcPct val="100000"/>
              </a:lnSpc>
              <a:spcBef>
                <a:spcPts val="1400"/>
              </a:spcBef>
              <a:buNone/>
            </a:pPr>
            <a:endParaRPr lang="en-US" sz="12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4" name="Picture 13" descr="Diagram&#10;&#10;Description automatically generated">
            <a:extLst>
              <a:ext uri="{FF2B5EF4-FFF2-40B4-BE49-F238E27FC236}">
                <a16:creationId xmlns:a16="http://schemas.microsoft.com/office/drawing/2014/main" id="{537AA547-5AB8-4AE0-9B6A-3B7A1E13539C}"/>
              </a:ext>
            </a:extLst>
          </p:cNvPr>
          <p:cNvPicPr>
            <a:picLocks noChangeAspect="1"/>
          </p:cNvPicPr>
          <p:nvPr/>
        </p:nvPicPr>
        <p:blipFill>
          <a:blip r:embed="rId10"/>
          <a:stretch>
            <a:fillRect/>
          </a:stretch>
        </p:blipFill>
        <p:spPr>
          <a:xfrm>
            <a:off x="5139559" y="1912883"/>
            <a:ext cx="6831724" cy="372142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gn="l">
              <a:buFont typeface="Arial" panose="020B0604020202020204" pitchFamily="34" charset="0"/>
              <a:buChar char="•"/>
            </a:pPr>
            <a:r>
              <a:rPr lang="en-US" sz="1600" b="0" i="0" dirty="0">
                <a:solidFill>
                  <a:srgbClr val="000000"/>
                </a:solidFill>
                <a:effectLst/>
                <a:latin typeface="Helvetica Neue"/>
              </a:rPr>
              <a:t>Extract a Falcon 9 launch records HTML table from Wikipedia</a:t>
            </a:r>
          </a:p>
          <a:p>
            <a:pPr algn="l">
              <a:buFont typeface="Arial" panose="020B0604020202020204" pitchFamily="34" charset="0"/>
              <a:buChar char="•"/>
            </a:pPr>
            <a:endParaRPr lang="en-US" sz="1600" b="0" i="0" dirty="0">
              <a:solidFill>
                <a:srgbClr val="000000"/>
              </a:solidFill>
              <a:effectLst/>
              <a:latin typeface="Helvetica Neue"/>
            </a:endParaRPr>
          </a:p>
          <a:p>
            <a:pPr algn="l">
              <a:buFont typeface="Arial" panose="020B0604020202020204" pitchFamily="34" charset="0"/>
              <a:buChar char="•"/>
            </a:pPr>
            <a:r>
              <a:rPr lang="en-US" sz="1600" b="0" i="0" dirty="0">
                <a:solidFill>
                  <a:srgbClr val="000000"/>
                </a:solidFill>
                <a:effectLst/>
                <a:latin typeface="Helvetica Neue"/>
              </a:rPr>
              <a:t>Parse the table and convert it into a Pandas data frame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r>
              <a:rPr lang="en-US" sz="1600" dirty="0">
                <a:solidFill>
                  <a:srgbClr val="000000"/>
                </a:solidFill>
                <a:latin typeface="Helvetica Neue"/>
              </a:rPr>
              <a:t>Notebook link – </a:t>
            </a:r>
            <a:r>
              <a:rPr lang="en-US" sz="1600" dirty="0">
                <a:solidFill>
                  <a:srgbClr val="000000"/>
                </a:solidFill>
                <a:latin typeface="Helvetica Neue"/>
                <a:hlinkClick r:id="rId4"/>
              </a:rPr>
              <a:t>Click here</a:t>
            </a:r>
            <a:endParaRPr lang="en-US" sz="1600" dirty="0">
              <a:solidFill>
                <a:srgbClr val="000000"/>
              </a:solidFill>
              <a:latin typeface="Helvetica Neue"/>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14" name="Picture 13" descr="Diagram&#10;&#10;Description automatically generated">
            <a:extLst>
              <a:ext uri="{FF2B5EF4-FFF2-40B4-BE49-F238E27FC236}">
                <a16:creationId xmlns:a16="http://schemas.microsoft.com/office/drawing/2014/main" id="{E2AFBAF8-7B9F-4C1E-9A2C-4E65C67F48ED}"/>
              </a:ext>
            </a:extLst>
          </p:cNvPr>
          <p:cNvPicPr>
            <a:picLocks noChangeAspect="1"/>
          </p:cNvPicPr>
          <p:nvPr/>
        </p:nvPicPr>
        <p:blipFill>
          <a:blip r:embed="rId5"/>
          <a:stretch>
            <a:fillRect/>
          </a:stretch>
        </p:blipFill>
        <p:spPr>
          <a:xfrm>
            <a:off x="7337352" y="1523048"/>
            <a:ext cx="1901897" cy="470891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purl.org/dc/terms/"/>
    <ds:schemaRef ds:uri="http://schemas.microsoft.com/office/infopath/2007/PartnerControls"/>
    <ds:schemaRef ds:uri="155be751-a274-42e8-93fb-f39d3b9bccc8"/>
    <ds:schemaRef ds:uri="http://www.w3.org/XML/1998/namespace"/>
    <ds:schemaRef ds:uri="http://schemas.microsoft.com/office/2006/documentManagement/types"/>
    <ds:schemaRef ds:uri="http://purl.org/dc/dcmitype/"/>
    <ds:schemaRef ds:uri="f80a141d-92ca-4d3d-9308-f7e7b1d44ce8"/>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923</TotalTime>
  <Words>1867</Words>
  <Application>Microsoft Office PowerPoint</Application>
  <PresentationFormat>Widescreen</PresentationFormat>
  <Paragraphs>248</Paragraphs>
  <Slides>47</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Helvetica Neue</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 VIGNESH</cp:lastModifiedBy>
  <cp:revision>247</cp:revision>
  <dcterms:created xsi:type="dcterms:W3CDTF">2021-04-29T18:58:34Z</dcterms:created>
  <dcterms:modified xsi:type="dcterms:W3CDTF">2022-01-13T11:41:11Z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